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61" r:id="rId3"/>
    <p:sldId id="257" r:id="rId4"/>
    <p:sldId id="256" r:id="rId5"/>
    <p:sldId id="259" r:id="rId6"/>
    <p:sldId id="272" r:id="rId7"/>
    <p:sldId id="273" r:id="rId8"/>
    <p:sldId id="274" r:id="rId9"/>
    <p:sldId id="275" r:id="rId10"/>
    <p:sldId id="276" r:id="rId11"/>
    <p:sldId id="265" r:id="rId12"/>
    <p:sldId id="277" r:id="rId13"/>
    <p:sldId id="278" r:id="rId14"/>
    <p:sldId id="279"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1830" autoAdjust="0"/>
  </p:normalViewPr>
  <p:slideViewPr>
    <p:cSldViewPr snapToGrid="0">
      <p:cViewPr>
        <p:scale>
          <a:sx n="75" d="100"/>
          <a:sy n="75" d="100"/>
        </p:scale>
        <p:origin x="97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FBB19-0126-4A26-B232-303B9D304E27}" type="datetimeFigureOut">
              <a:rPr lang="en-US" smtClean="0"/>
              <a:t>7/15/2020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072A45-B6AA-4BAC-8749-04CBEB3971BE}" type="slidenum">
              <a:rPr lang="en-US" smtClean="0"/>
              <a:t>‹#›</a:t>
            </a:fld>
            <a:endParaRPr lang="en-US"/>
          </a:p>
        </p:txBody>
      </p:sp>
    </p:spTree>
    <p:extLst>
      <p:ext uri="{BB962C8B-B14F-4D97-AF65-F5344CB8AC3E}">
        <p14:creationId xmlns:p14="http://schemas.microsoft.com/office/powerpoint/2010/main" val="1172750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C19A3A-8540-45AB-80CF-3967564A1FBC}" type="datetimeFigureOut">
              <a:rPr lang="en-US" smtClean="0"/>
              <a:t>7/15/2020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8468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19A3A-8540-45AB-80CF-3967564A1FBC}" type="datetimeFigureOut">
              <a:rPr lang="en-US" smtClean="0"/>
              <a:t>7/15/2020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85289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19A3A-8540-45AB-80CF-3967564A1FBC}" type="datetimeFigureOut">
              <a:rPr lang="en-US" smtClean="0"/>
              <a:t>7/15/2020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176713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19A3A-8540-45AB-80CF-3967564A1FBC}" type="datetimeFigureOut">
              <a:rPr lang="en-US" smtClean="0"/>
              <a:t>7/15/2020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73514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C19A3A-8540-45AB-80CF-3967564A1FBC}" type="datetimeFigureOut">
              <a:rPr lang="en-US" smtClean="0"/>
              <a:t>7/15/2020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627579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C19A3A-8540-45AB-80CF-3967564A1FBC}" type="datetimeFigureOut">
              <a:rPr lang="en-US" smtClean="0"/>
              <a:t>7/15/2020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26079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19A3A-8540-45AB-80CF-3967564A1FBC}" type="datetimeFigureOut">
              <a:rPr lang="en-US" smtClean="0"/>
              <a:t>7/15/2020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74718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C19A3A-8540-45AB-80CF-3967564A1FBC}" type="datetimeFigureOut">
              <a:rPr lang="en-US" smtClean="0"/>
              <a:t>7/15/2020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657512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19A3A-8540-45AB-80CF-3967564A1FBC}" type="datetimeFigureOut">
              <a:rPr lang="en-US" smtClean="0"/>
              <a:t>7/15/2020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02013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7/15/2020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575359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7/15/2020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19644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19A3A-8540-45AB-80CF-3967564A1FBC}" type="datetimeFigureOut">
              <a:rPr lang="en-US" smtClean="0"/>
              <a:t>7/15/2020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6CFEE-36C4-4A0C-BC89-DCE02F99B3D3}" type="slidenum">
              <a:rPr lang="en-US" smtClean="0"/>
              <a:t>‹#›</a:t>
            </a:fld>
            <a:endParaRPr lang="en-US"/>
          </a:p>
        </p:txBody>
      </p:sp>
    </p:spTree>
    <p:extLst>
      <p:ext uri="{BB962C8B-B14F-4D97-AF65-F5344CB8AC3E}">
        <p14:creationId xmlns:p14="http://schemas.microsoft.com/office/powerpoint/2010/main" val="2273938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1.wdp"/><Relationship Id="rId7"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CF9DBA1-E083-4977-BE26-649C2CB3070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627952"/>
            <a:ext cx="12192000" cy="2283272"/>
          </a:xfrm>
          <a:prstGeom prst="rect">
            <a:avLst/>
          </a:prstGeom>
        </p:spPr>
      </p:pic>
      <p:sp>
        <p:nvSpPr>
          <p:cNvPr id="27" name="TextBox 26">
            <a:extLst>
              <a:ext uri="{FF2B5EF4-FFF2-40B4-BE49-F238E27FC236}">
                <a16:creationId xmlns:a16="http://schemas.microsoft.com/office/drawing/2014/main" id="{D11060FE-776D-4864-B319-ECC19F2F6D6A}"/>
              </a:ext>
            </a:extLst>
          </p:cNvPr>
          <p:cNvSpPr txBox="1"/>
          <p:nvPr/>
        </p:nvSpPr>
        <p:spPr>
          <a:xfrm>
            <a:off x="2096386" y="3096338"/>
            <a:ext cx="7999228" cy="2092881"/>
          </a:xfrm>
          <a:prstGeom prst="rect">
            <a:avLst/>
          </a:prstGeom>
          <a:noFill/>
        </p:spPr>
        <p:txBody>
          <a:bodyPr wrap="square" rtlCol="0">
            <a:spAutoFit/>
          </a:bodyPr>
          <a:lstStyle/>
          <a:p>
            <a:pPr algn="ctr"/>
            <a:r>
              <a:rPr lang="en-PH" sz="2800" b="1" dirty="0"/>
              <a:t>Optimizing Where to Establish a New Hotel on the Most Tourist-Visited Philippine Provinces as Analyzed Through Foursquare API Location Data Using Unsupervised Machine Learning Algorithm</a:t>
            </a:r>
            <a:endParaRPr lang="en-PH" sz="2800" dirty="0"/>
          </a:p>
          <a:p>
            <a:pPr algn="ctr"/>
            <a:endParaRPr lang="en-PH" dirty="0"/>
          </a:p>
        </p:txBody>
      </p:sp>
      <p:sp>
        <p:nvSpPr>
          <p:cNvPr id="32" name="TextBox 31">
            <a:extLst>
              <a:ext uri="{FF2B5EF4-FFF2-40B4-BE49-F238E27FC236}">
                <a16:creationId xmlns:a16="http://schemas.microsoft.com/office/drawing/2014/main" id="{70E94A2F-74FF-4CCD-9C26-4912C898D01D}"/>
              </a:ext>
            </a:extLst>
          </p:cNvPr>
          <p:cNvSpPr txBox="1"/>
          <p:nvPr/>
        </p:nvSpPr>
        <p:spPr>
          <a:xfrm>
            <a:off x="2882275" y="5075886"/>
            <a:ext cx="6427450" cy="2308324"/>
          </a:xfrm>
          <a:prstGeom prst="rect">
            <a:avLst/>
          </a:prstGeom>
          <a:noFill/>
        </p:spPr>
        <p:txBody>
          <a:bodyPr wrap="square" rtlCol="0">
            <a:spAutoFit/>
          </a:bodyPr>
          <a:lstStyle/>
          <a:p>
            <a:pPr algn="ctr"/>
            <a:r>
              <a:rPr lang="en-PH" sz="2400" dirty="0"/>
              <a:t>Sandy C. Lauguico</a:t>
            </a:r>
          </a:p>
          <a:p>
            <a:pPr algn="ctr"/>
            <a:r>
              <a:rPr lang="en-PH" sz="2400" dirty="0"/>
              <a:t>July 2020</a:t>
            </a:r>
          </a:p>
          <a:p>
            <a:pPr algn="ctr"/>
            <a:endParaRPr lang="en-PH" sz="2400" dirty="0"/>
          </a:p>
          <a:p>
            <a:pPr algn="ctr"/>
            <a:r>
              <a:rPr lang="en-PH" sz="2400" dirty="0"/>
              <a:t>Coursera Applied Data Science Capstone Project</a:t>
            </a:r>
          </a:p>
          <a:p>
            <a:pPr algn="ctr"/>
            <a:endParaRPr lang="en-PH" sz="2400" dirty="0"/>
          </a:p>
          <a:p>
            <a:pPr algn="ctr"/>
            <a:endParaRPr lang="en-PH" sz="2400" dirty="0"/>
          </a:p>
        </p:txBody>
      </p:sp>
    </p:spTree>
    <p:extLst>
      <p:ext uri="{BB962C8B-B14F-4D97-AF65-F5344CB8AC3E}">
        <p14:creationId xmlns:p14="http://schemas.microsoft.com/office/powerpoint/2010/main" val="408819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ody of water&#10;&#10;Description automatically generated">
            <a:extLst>
              <a:ext uri="{FF2B5EF4-FFF2-40B4-BE49-F238E27FC236}">
                <a16:creationId xmlns:a16="http://schemas.microsoft.com/office/drawing/2014/main" id="{D11D291B-F622-4C1E-AF8C-5775E06EF4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909600"/>
          </a:xfrm>
          <a:prstGeom prst="rect">
            <a:avLst/>
          </a:prstGeom>
        </p:spPr>
      </p:pic>
      <p:sp>
        <p:nvSpPr>
          <p:cNvPr id="13" name="TextBox 12">
            <a:extLst>
              <a:ext uri="{FF2B5EF4-FFF2-40B4-BE49-F238E27FC236}">
                <a16:creationId xmlns:a16="http://schemas.microsoft.com/office/drawing/2014/main" id="{1BC11A5E-935E-4576-B1AF-280D0B4D0D4A}"/>
              </a:ext>
            </a:extLst>
          </p:cNvPr>
          <p:cNvSpPr txBox="1"/>
          <p:nvPr/>
        </p:nvSpPr>
        <p:spPr>
          <a:xfrm>
            <a:off x="407259" y="3158229"/>
            <a:ext cx="5506424" cy="1631216"/>
          </a:xfrm>
          <a:prstGeom prst="rect">
            <a:avLst/>
          </a:prstGeom>
          <a:solidFill>
            <a:schemeClr val="bg2"/>
          </a:solidFill>
          <a:ln>
            <a:solidFill>
              <a:schemeClr val="bg2"/>
            </a:solidFill>
          </a:ln>
        </p:spPr>
        <p:txBody>
          <a:bodyPr wrap="square" rtlCol="0">
            <a:spAutoFit/>
          </a:bodyPr>
          <a:lstStyle/>
          <a:p>
            <a:pPr algn="just"/>
            <a:r>
              <a:rPr lang="en-PH" sz="2000" dirty="0"/>
              <a:t>          The resulting cluster map was then superimposed to the choropleth map which represents the total number of tourists visiting the province. Thus, it integrates the type of hotels that ware already existing in the provinces.</a:t>
            </a:r>
          </a:p>
        </p:txBody>
      </p:sp>
      <p:sp>
        <p:nvSpPr>
          <p:cNvPr id="26" name="Pentagon 5">
            <a:extLst>
              <a:ext uri="{FF2B5EF4-FFF2-40B4-BE49-F238E27FC236}">
                <a16:creationId xmlns:a16="http://schemas.microsoft.com/office/drawing/2014/main" id="{06B0F9B3-F161-4F1B-8FDF-1D90BEB5F59D}"/>
              </a:ext>
            </a:extLst>
          </p:cNvPr>
          <p:cNvSpPr/>
          <p:nvPr/>
        </p:nvSpPr>
        <p:spPr>
          <a:xfrm>
            <a:off x="22864" y="614970"/>
            <a:ext cx="5506424" cy="919190"/>
          </a:xfrm>
          <a:prstGeom prst="homePlate">
            <a:avLst>
              <a:gd name="adj" fmla="val 43808"/>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Superimposing cluster map to choropleth map</a:t>
            </a:r>
          </a:p>
          <a:p>
            <a:pPr algn="ctr"/>
            <a:endParaRPr lang="en-US" sz="2400"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A07DD1E-1900-4E5F-915B-2132E37032FC}"/>
              </a:ext>
            </a:extLst>
          </p:cNvPr>
          <p:cNvPicPr/>
          <p:nvPr/>
        </p:nvPicPr>
        <p:blipFill rotWithShape="1">
          <a:blip r:embed="rId3" cstate="print">
            <a:extLst>
              <a:ext uri="{28A0092B-C50C-407E-A947-70E740481C1C}">
                <a14:useLocalDpi xmlns:a14="http://schemas.microsoft.com/office/drawing/2010/main" val="0"/>
              </a:ext>
            </a:extLst>
          </a:blip>
          <a:srcRect r="2723"/>
          <a:stretch/>
        </p:blipFill>
        <p:spPr bwMode="auto">
          <a:xfrm>
            <a:off x="6096000" y="2207260"/>
            <a:ext cx="5546090" cy="3276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3328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7" name="Rectangle 6"/>
          <p:cNvSpPr/>
          <p:nvPr/>
        </p:nvSpPr>
        <p:spPr>
          <a:xfrm>
            <a:off x="5034480" y="3591790"/>
            <a:ext cx="721360" cy="4156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5" name="Straight Connector 4"/>
          <p:cNvCxnSpPr>
            <a:cxnSpLocks/>
          </p:cNvCxnSpPr>
          <p:nvPr/>
        </p:nvCxnSpPr>
        <p:spPr>
          <a:xfrm>
            <a:off x="4775596" y="3575640"/>
            <a:ext cx="0" cy="27845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1078524"/>
            <a:ext cx="12192000" cy="23328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94857" y="1516560"/>
            <a:ext cx="5202286" cy="769441"/>
          </a:xfrm>
          <a:prstGeom prst="rect">
            <a:avLst/>
          </a:prstGeom>
        </p:spPr>
        <p:txBody>
          <a:bodyPr wrap="square">
            <a:spAutoFit/>
          </a:bodyPr>
          <a:lstStyle/>
          <a:p>
            <a:r>
              <a:rPr lang="en-US" sz="4400" dirty="0">
                <a:solidFill>
                  <a:schemeClr val="bg1"/>
                </a:solidFill>
                <a:latin typeface="Arial" panose="020B0604020202020204" pitchFamily="34" charset="0"/>
                <a:cs typeface="Arial" panose="020B0604020202020204" pitchFamily="34" charset="0"/>
              </a:rPr>
              <a:t>Results</a:t>
            </a:r>
          </a:p>
        </p:txBody>
      </p:sp>
      <p:sp>
        <p:nvSpPr>
          <p:cNvPr id="21" name="Rectangle 20"/>
          <p:cNvSpPr/>
          <p:nvPr/>
        </p:nvSpPr>
        <p:spPr>
          <a:xfrm>
            <a:off x="3494856" y="2190351"/>
            <a:ext cx="8005481" cy="872034"/>
          </a:xfrm>
          <a:prstGeom prst="rect">
            <a:avLst/>
          </a:prstGeom>
        </p:spPr>
        <p:txBody>
          <a:bodyPr wrap="square">
            <a:spAutoFit/>
          </a:bodyPr>
          <a:lstStyle/>
          <a:p>
            <a:pPr>
              <a:lnSpc>
                <a:spcPct val="150000"/>
              </a:lnSpc>
            </a:pPr>
            <a:r>
              <a:rPr lang="en-US" dirty="0">
                <a:solidFill>
                  <a:schemeClr val="bg1"/>
                </a:solidFill>
                <a:latin typeface="Arial" panose="020B0604020202020204" pitchFamily="34" charset="0"/>
                <a:cs typeface="Arial" panose="020B0604020202020204" pitchFamily="34" charset="0"/>
              </a:rPr>
              <a:t>Evaluating the five clusters provided, the following are the observation for each cluster:</a:t>
            </a:r>
          </a:p>
        </p:txBody>
      </p:sp>
      <p:sp>
        <p:nvSpPr>
          <p:cNvPr id="22" name="Rectangle 21"/>
          <p:cNvSpPr/>
          <p:nvPr/>
        </p:nvSpPr>
        <p:spPr>
          <a:xfrm>
            <a:off x="3480643" y="4167380"/>
            <a:ext cx="1107996" cy="369332"/>
          </a:xfrm>
          <a:prstGeom prst="rect">
            <a:avLst/>
          </a:prstGeom>
        </p:spPr>
        <p:txBody>
          <a:bodyPr wrap="none">
            <a:spAutoFit/>
          </a:bodyPr>
          <a:lstStyle/>
          <a:p>
            <a:r>
              <a:rPr lang="en-US" dirty="0">
                <a:solidFill>
                  <a:schemeClr val="tx1">
                    <a:lumMod val="75000"/>
                    <a:lumOff val="25000"/>
                  </a:schemeClr>
                </a:solidFill>
                <a:latin typeface="Arial" panose="020B0604020202020204" pitchFamily="34" charset="0"/>
                <a:cs typeface="Arial" panose="020B0604020202020204" pitchFamily="34" charset="0"/>
              </a:rPr>
              <a:t>Cluster 1</a:t>
            </a:r>
            <a:endParaRPr lang="en-US" dirty="0">
              <a:solidFill>
                <a:schemeClr val="tx1">
                  <a:lumMod val="75000"/>
                  <a:lumOff val="25000"/>
                </a:schemeClr>
              </a:solidFill>
            </a:endParaRPr>
          </a:p>
        </p:txBody>
      </p:sp>
      <p:sp>
        <p:nvSpPr>
          <p:cNvPr id="23" name="Rectangle 22"/>
          <p:cNvSpPr/>
          <p:nvPr/>
        </p:nvSpPr>
        <p:spPr>
          <a:xfrm>
            <a:off x="3480643" y="4722125"/>
            <a:ext cx="1107996" cy="369332"/>
          </a:xfrm>
          <a:prstGeom prst="rect">
            <a:avLst/>
          </a:prstGeom>
        </p:spPr>
        <p:txBody>
          <a:bodyPr wrap="none">
            <a:spAutoFit/>
          </a:bodyPr>
          <a:lstStyle/>
          <a:p>
            <a:r>
              <a:rPr lang="en-US" dirty="0">
                <a:solidFill>
                  <a:schemeClr val="tx1">
                    <a:lumMod val="75000"/>
                    <a:lumOff val="25000"/>
                  </a:schemeClr>
                </a:solidFill>
                <a:latin typeface="Arial" panose="020B0604020202020204" pitchFamily="34" charset="0"/>
                <a:cs typeface="Arial" panose="020B0604020202020204" pitchFamily="34" charset="0"/>
              </a:rPr>
              <a:t>Cluster 2</a:t>
            </a:r>
            <a:endParaRPr lang="en-US" dirty="0">
              <a:solidFill>
                <a:schemeClr val="tx1">
                  <a:lumMod val="75000"/>
                  <a:lumOff val="25000"/>
                </a:schemeClr>
              </a:solidFill>
            </a:endParaRPr>
          </a:p>
        </p:txBody>
      </p:sp>
      <p:sp>
        <p:nvSpPr>
          <p:cNvPr id="24" name="Rectangle 23"/>
          <p:cNvSpPr/>
          <p:nvPr/>
        </p:nvSpPr>
        <p:spPr>
          <a:xfrm>
            <a:off x="3480643" y="5305955"/>
            <a:ext cx="1107996" cy="369332"/>
          </a:xfrm>
          <a:prstGeom prst="rect">
            <a:avLst/>
          </a:prstGeom>
        </p:spPr>
        <p:txBody>
          <a:bodyPr wrap="none">
            <a:spAutoFit/>
          </a:bodyPr>
          <a:lstStyle/>
          <a:p>
            <a:r>
              <a:rPr lang="en-US" dirty="0">
                <a:solidFill>
                  <a:schemeClr val="tx1">
                    <a:lumMod val="75000"/>
                    <a:lumOff val="25000"/>
                  </a:schemeClr>
                </a:solidFill>
                <a:latin typeface="Arial" panose="020B0604020202020204" pitchFamily="34" charset="0"/>
                <a:cs typeface="Arial" panose="020B0604020202020204" pitchFamily="34" charset="0"/>
              </a:rPr>
              <a:t>Cluster 3</a:t>
            </a:r>
            <a:endParaRPr lang="en-US" dirty="0">
              <a:solidFill>
                <a:schemeClr val="tx1">
                  <a:lumMod val="75000"/>
                  <a:lumOff val="25000"/>
                </a:schemeClr>
              </a:solidFill>
            </a:endParaRPr>
          </a:p>
        </p:txBody>
      </p:sp>
      <p:sp>
        <p:nvSpPr>
          <p:cNvPr id="29" name="Rectangle 28">
            <a:extLst>
              <a:ext uri="{FF2B5EF4-FFF2-40B4-BE49-F238E27FC236}">
                <a16:creationId xmlns:a16="http://schemas.microsoft.com/office/drawing/2014/main" id="{4C804484-F559-4087-A9C4-86E168FEF43D}"/>
              </a:ext>
            </a:extLst>
          </p:cNvPr>
          <p:cNvSpPr/>
          <p:nvPr/>
        </p:nvSpPr>
        <p:spPr>
          <a:xfrm>
            <a:off x="5034480" y="4750525"/>
            <a:ext cx="721360" cy="41563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3ABBF32-88BB-4A6C-925F-94D73F0C835D}"/>
              </a:ext>
            </a:extLst>
          </p:cNvPr>
          <p:cNvSpPr/>
          <p:nvPr/>
        </p:nvSpPr>
        <p:spPr>
          <a:xfrm>
            <a:off x="5034480" y="4167380"/>
            <a:ext cx="721360" cy="41563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E8D188F-D7C8-4A21-ABE0-CC9DBA22EAAD}"/>
              </a:ext>
            </a:extLst>
          </p:cNvPr>
          <p:cNvSpPr/>
          <p:nvPr/>
        </p:nvSpPr>
        <p:spPr>
          <a:xfrm>
            <a:off x="5034480" y="5338980"/>
            <a:ext cx="721360" cy="41563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C082F31-9571-4C4F-A418-34A04ED3EA13}"/>
              </a:ext>
            </a:extLst>
          </p:cNvPr>
          <p:cNvSpPr/>
          <p:nvPr/>
        </p:nvSpPr>
        <p:spPr>
          <a:xfrm>
            <a:off x="5034480" y="5896890"/>
            <a:ext cx="721360" cy="4156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88B3A0E-6E56-45BC-9A8D-72CD6DE18B4C}"/>
              </a:ext>
            </a:extLst>
          </p:cNvPr>
          <p:cNvSpPr/>
          <p:nvPr/>
        </p:nvSpPr>
        <p:spPr>
          <a:xfrm>
            <a:off x="3480643" y="3614942"/>
            <a:ext cx="1107996" cy="369332"/>
          </a:xfrm>
          <a:prstGeom prst="rect">
            <a:avLst/>
          </a:prstGeom>
        </p:spPr>
        <p:txBody>
          <a:bodyPr wrap="none">
            <a:spAutoFit/>
          </a:bodyPr>
          <a:lstStyle/>
          <a:p>
            <a:r>
              <a:rPr lang="en-US" dirty="0">
                <a:solidFill>
                  <a:schemeClr val="tx1">
                    <a:lumMod val="75000"/>
                    <a:lumOff val="25000"/>
                  </a:schemeClr>
                </a:solidFill>
                <a:latin typeface="Arial" panose="020B0604020202020204" pitchFamily="34" charset="0"/>
                <a:cs typeface="Arial" panose="020B0604020202020204" pitchFamily="34" charset="0"/>
              </a:rPr>
              <a:t>Cluster 0</a:t>
            </a:r>
            <a:endParaRPr lang="en-US" dirty="0">
              <a:solidFill>
                <a:schemeClr val="tx1">
                  <a:lumMod val="75000"/>
                  <a:lumOff val="25000"/>
                </a:schemeClr>
              </a:solidFill>
            </a:endParaRPr>
          </a:p>
        </p:txBody>
      </p:sp>
      <p:sp>
        <p:nvSpPr>
          <p:cNvPr id="34" name="Rectangle 33">
            <a:extLst>
              <a:ext uri="{FF2B5EF4-FFF2-40B4-BE49-F238E27FC236}">
                <a16:creationId xmlns:a16="http://schemas.microsoft.com/office/drawing/2014/main" id="{15AC6413-94B8-4622-ABF6-10B8183CE568}"/>
              </a:ext>
            </a:extLst>
          </p:cNvPr>
          <p:cNvSpPr/>
          <p:nvPr/>
        </p:nvSpPr>
        <p:spPr>
          <a:xfrm>
            <a:off x="3480643" y="5889785"/>
            <a:ext cx="1123278" cy="369332"/>
          </a:xfrm>
          <a:prstGeom prst="rect">
            <a:avLst/>
          </a:prstGeom>
        </p:spPr>
        <p:txBody>
          <a:bodyPr wrap="square">
            <a:spAutoFit/>
          </a:bodyPr>
          <a:lstStyle/>
          <a:p>
            <a:r>
              <a:rPr lang="en-US" dirty="0">
                <a:solidFill>
                  <a:schemeClr val="tx1">
                    <a:lumMod val="75000"/>
                    <a:lumOff val="25000"/>
                  </a:schemeClr>
                </a:solidFill>
                <a:latin typeface="Arial" panose="020B0604020202020204" pitchFamily="34" charset="0"/>
                <a:cs typeface="Arial" panose="020B0604020202020204" pitchFamily="34" charset="0"/>
              </a:rPr>
              <a:t>Cluster 4</a:t>
            </a:r>
            <a:endParaRPr lang="en-US" dirty="0">
              <a:solidFill>
                <a:schemeClr val="tx1">
                  <a:lumMod val="75000"/>
                  <a:lumOff val="25000"/>
                </a:schemeClr>
              </a:solidFill>
            </a:endParaRPr>
          </a:p>
        </p:txBody>
      </p:sp>
      <p:pic>
        <p:nvPicPr>
          <p:cNvPr id="14" name="Graphic 13" descr="Research">
            <a:extLst>
              <a:ext uri="{FF2B5EF4-FFF2-40B4-BE49-F238E27FC236}">
                <a16:creationId xmlns:a16="http://schemas.microsoft.com/office/drawing/2014/main" id="{C611C561-0D6B-4887-929D-FF308B4447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1760" y="1034011"/>
            <a:ext cx="2021840" cy="2021840"/>
          </a:xfrm>
          <a:prstGeom prst="rect">
            <a:avLst/>
          </a:prstGeom>
        </p:spPr>
      </p:pic>
      <p:sp>
        <p:nvSpPr>
          <p:cNvPr id="35" name="Rectangle 34">
            <a:extLst>
              <a:ext uri="{FF2B5EF4-FFF2-40B4-BE49-F238E27FC236}">
                <a16:creationId xmlns:a16="http://schemas.microsoft.com/office/drawing/2014/main" id="{F84ED428-D36E-4D8C-833A-6043EF7F2ECF}"/>
              </a:ext>
            </a:extLst>
          </p:cNvPr>
          <p:cNvSpPr/>
          <p:nvPr/>
        </p:nvSpPr>
        <p:spPr>
          <a:xfrm>
            <a:off x="5755840" y="3511468"/>
            <a:ext cx="4526496" cy="584775"/>
          </a:xfrm>
          <a:prstGeom prst="rect">
            <a:avLst/>
          </a:prstGeom>
        </p:spPr>
        <p:txBody>
          <a:bodyPr wrap="none">
            <a:spAutoFit/>
          </a:bodyPr>
          <a:lstStyle/>
          <a:p>
            <a:pPr algn="just"/>
            <a:r>
              <a:rPr lang="en-PH" sz="1600" dirty="0"/>
              <a:t>The cluster representing the province with the least </a:t>
            </a:r>
          </a:p>
          <a:p>
            <a:pPr algn="just"/>
            <a:r>
              <a:rPr lang="en-PH" sz="1600" dirty="0"/>
              <a:t>number of hotels within a 500 m radius.</a:t>
            </a:r>
            <a:endParaRPr lang="en-US" sz="1600" dirty="0">
              <a:solidFill>
                <a:schemeClr val="tx1">
                  <a:lumMod val="75000"/>
                  <a:lumOff val="25000"/>
                </a:schemeClr>
              </a:solidFill>
            </a:endParaRPr>
          </a:p>
        </p:txBody>
      </p:sp>
      <p:sp>
        <p:nvSpPr>
          <p:cNvPr id="36" name="Rectangle 35">
            <a:extLst>
              <a:ext uri="{FF2B5EF4-FFF2-40B4-BE49-F238E27FC236}">
                <a16:creationId xmlns:a16="http://schemas.microsoft.com/office/drawing/2014/main" id="{F9FBA7CF-8BA3-4697-BF55-1865A1FAB82C}"/>
              </a:ext>
            </a:extLst>
          </p:cNvPr>
          <p:cNvSpPr/>
          <p:nvPr/>
        </p:nvSpPr>
        <p:spPr>
          <a:xfrm>
            <a:off x="5749748" y="4075963"/>
            <a:ext cx="4724242" cy="584775"/>
          </a:xfrm>
          <a:prstGeom prst="rect">
            <a:avLst/>
          </a:prstGeom>
        </p:spPr>
        <p:txBody>
          <a:bodyPr wrap="none">
            <a:spAutoFit/>
          </a:bodyPr>
          <a:lstStyle/>
          <a:p>
            <a:pPr algn="just"/>
            <a:r>
              <a:rPr lang="en-US" sz="1600" dirty="0"/>
              <a:t>The cluster representing the province with the second </a:t>
            </a:r>
          </a:p>
          <a:p>
            <a:pPr algn="just"/>
            <a:r>
              <a:rPr lang="en-US" sz="1600" dirty="0"/>
              <a:t>to the highest number of hotels within a 500 m radius.</a:t>
            </a:r>
            <a:endParaRPr lang="en-US" sz="1600" dirty="0">
              <a:solidFill>
                <a:schemeClr val="tx1">
                  <a:lumMod val="75000"/>
                  <a:lumOff val="25000"/>
                </a:schemeClr>
              </a:solidFill>
            </a:endParaRPr>
          </a:p>
        </p:txBody>
      </p:sp>
      <p:sp>
        <p:nvSpPr>
          <p:cNvPr id="37" name="Rectangle 36">
            <a:extLst>
              <a:ext uri="{FF2B5EF4-FFF2-40B4-BE49-F238E27FC236}">
                <a16:creationId xmlns:a16="http://schemas.microsoft.com/office/drawing/2014/main" id="{C1BADA25-B373-40BE-8CE4-68CA2049180F}"/>
              </a:ext>
            </a:extLst>
          </p:cNvPr>
          <p:cNvSpPr/>
          <p:nvPr/>
        </p:nvSpPr>
        <p:spPr>
          <a:xfrm>
            <a:off x="5761931" y="4655677"/>
            <a:ext cx="4712059" cy="584775"/>
          </a:xfrm>
          <a:prstGeom prst="rect">
            <a:avLst/>
          </a:prstGeom>
        </p:spPr>
        <p:txBody>
          <a:bodyPr wrap="none">
            <a:spAutoFit/>
          </a:bodyPr>
          <a:lstStyle/>
          <a:p>
            <a:pPr algn="just"/>
            <a:r>
              <a:rPr lang="en-US" sz="1600" dirty="0"/>
              <a:t>The cluster representing the province with the third </a:t>
            </a:r>
          </a:p>
          <a:p>
            <a:pPr algn="just"/>
            <a:r>
              <a:rPr lang="en-US" sz="1600" dirty="0"/>
              <a:t>to the highest number of hotels within a 500 m radius.</a:t>
            </a:r>
            <a:endParaRPr lang="en-US" sz="1600" dirty="0">
              <a:solidFill>
                <a:schemeClr val="tx1">
                  <a:lumMod val="75000"/>
                  <a:lumOff val="25000"/>
                </a:schemeClr>
              </a:solidFill>
            </a:endParaRPr>
          </a:p>
        </p:txBody>
      </p:sp>
      <p:sp>
        <p:nvSpPr>
          <p:cNvPr id="38" name="Rectangle 37">
            <a:extLst>
              <a:ext uri="{FF2B5EF4-FFF2-40B4-BE49-F238E27FC236}">
                <a16:creationId xmlns:a16="http://schemas.microsoft.com/office/drawing/2014/main" id="{02893131-7DC6-4B2C-A5FD-B5D40465837E}"/>
              </a:ext>
            </a:extLst>
          </p:cNvPr>
          <p:cNvSpPr/>
          <p:nvPr/>
        </p:nvSpPr>
        <p:spPr>
          <a:xfrm>
            <a:off x="5761931" y="5235668"/>
            <a:ext cx="4164217" cy="584775"/>
          </a:xfrm>
          <a:prstGeom prst="rect">
            <a:avLst/>
          </a:prstGeom>
        </p:spPr>
        <p:txBody>
          <a:bodyPr wrap="none">
            <a:spAutoFit/>
          </a:bodyPr>
          <a:lstStyle/>
          <a:p>
            <a:pPr algn="just"/>
            <a:r>
              <a:rPr lang="en-US" sz="1600" dirty="0"/>
              <a:t>The cluster representing the province with the </a:t>
            </a:r>
          </a:p>
          <a:p>
            <a:pPr algn="just"/>
            <a:r>
              <a:rPr lang="en-US" sz="1600" dirty="0"/>
              <a:t>highest number of hotels within a 500 m radius.</a:t>
            </a:r>
            <a:endParaRPr lang="en-US" sz="1600" dirty="0">
              <a:solidFill>
                <a:schemeClr val="tx1">
                  <a:lumMod val="75000"/>
                  <a:lumOff val="25000"/>
                </a:schemeClr>
              </a:solidFill>
            </a:endParaRPr>
          </a:p>
        </p:txBody>
      </p:sp>
      <p:sp>
        <p:nvSpPr>
          <p:cNvPr id="39" name="Rectangle 38">
            <a:extLst>
              <a:ext uri="{FF2B5EF4-FFF2-40B4-BE49-F238E27FC236}">
                <a16:creationId xmlns:a16="http://schemas.microsoft.com/office/drawing/2014/main" id="{3B7A53C8-2391-46A8-9496-53CE4EA68867}"/>
              </a:ext>
            </a:extLst>
          </p:cNvPr>
          <p:cNvSpPr/>
          <p:nvPr/>
        </p:nvSpPr>
        <p:spPr>
          <a:xfrm>
            <a:off x="5749748" y="5820443"/>
            <a:ext cx="4724242" cy="584775"/>
          </a:xfrm>
          <a:prstGeom prst="rect">
            <a:avLst/>
          </a:prstGeom>
        </p:spPr>
        <p:txBody>
          <a:bodyPr wrap="none">
            <a:spAutoFit/>
          </a:bodyPr>
          <a:lstStyle/>
          <a:p>
            <a:pPr algn="just"/>
            <a:r>
              <a:rPr lang="en-US" sz="1600" dirty="0"/>
              <a:t>The cluster representing the province with the second </a:t>
            </a:r>
          </a:p>
          <a:p>
            <a:pPr algn="just"/>
            <a:r>
              <a:rPr lang="en-US" sz="1600" dirty="0"/>
              <a:t>to the least number of hotels within a 500 m radius.</a:t>
            </a:r>
            <a:endParaRPr lang="en-US" sz="1600" dirty="0">
              <a:solidFill>
                <a:schemeClr val="tx1">
                  <a:lumMod val="75000"/>
                  <a:lumOff val="25000"/>
                </a:schemeClr>
              </a:solidFill>
            </a:endParaRPr>
          </a:p>
        </p:txBody>
      </p:sp>
    </p:spTree>
    <p:extLst>
      <p:ext uri="{BB962C8B-B14F-4D97-AF65-F5344CB8AC3E}">
        <p14:creationId xmlns:p14="http://schemas.microsoft.com/office/powerpoint/2010/main" val="227298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ody of water&#10;&#10;Description automatically generated">
            <a:extLst>
              <a:ext uri="{FF2B5EF4-FFF2-40B4-BE49-F238E27FC236}">
                <a16:creationId xmlns:a16="http://schemas.microsoft.com/office/drawing/2014/main" id="{D11D291B-F622-4C1E-AF8C-5775E06EF4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909600"/>
          </a:xfrm>
          <a:prstGeom prst="rect">
            <a:avLst/>
          </a:prstGeom>
        </p:spPr>
      </p:pic>
      <p:sp>
        <p:nvSpPr>
          <p:cNvPr id="6" name="Rectangle 5">
            <a:extLst>
              <a:ext uri="{FF2B5EF4-FFF2-40B4-BE49-F238E27FC236}">
                <a16:creationId xmlns:a16="http://schemas.microsoft.com/office/drawing/2014/main" id="{D6AB8BE1-C030-4FCE-89A7-A820C199EAFA}"/>
              </a:ext>
            </a:extLst>
          </p:cNvPr>
          <p:cNvSpPr/>
          <p:nvPr/>
        </p:nvSpPr>
        <p:spPr>
          <a:xfrm>
            <a:off x="0" y="203200"/>
            <a:ext cx="12192000" cy="10785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7" name="Rectangle 6">
            <a:extLst>
              <a:ext uri="{FF2B5EF4-FFF2-40B4-BE49-F238E27FC236}">
                <a16:creationId xmlns:a16="http://schemas.microsoft.com/office/drawing/2014/main" id="{03F8FB37-E434-4A90-BD1A-0A5A729414E5}"/>
              </a:ext>
            </a:extLst>
          </p:cNvPr>
          <p:cNvSpPr/>
          <p:nvPr/>
        </p:nvSpPr>
        <p:spPr>
          <a:xfrm>
            <a:off x="81096" y="400806"/>
            <a:ext cx="11867064" cy="589072"/>
          </a:xfrm>
          <a:prstGeom prst="rect">
            <a:avLst/>
          </a:prstGeom>
        </p:spPr>
        <p:txBody>
          <a:bodyPr wrap="square">
            <a:spAutoFit/>
          </a:bodyPr>
          <a:lstStyle/>
          <a:p>
            <a:pPr>
              <a:lnSpc>
                <a:spcPct val="150000"/>
              </a:lnSpc>
            </a:pPr>
            <a:r>
              <a:rPr lang="en-PH" sz="2400" dirty="0">
                <a:solidFill>
                  <a:schemeClr val="bg1"/>
                </a:solidFill>
              </a:rPr>
              <a:t>Shown in the following evaluation are the provinces with the hotels belonging to a cluster:</a:t>
            </a:r>
          </a:p>
        </p:txBody>
      </p:sp>
      <p:pic>
        <p:nvPicPr>
          <p:cNvPr id="8" name="Picture 7">
            <a:extLst>
              <a:ext uri="{FF2B5EF4-FFF2-40B4-BE49-F238E27FC236}">
                <a16:creationId xmlns:a16="http://schemas.microsoft.com/office/drawing/2014/main" id="{545B699B-E503-4BC1-A2D8-3BA41E825F88}"/>
              </a:ext>
            </a:extLst>
          </p:cNvPr>
          <p:cNvPicPr/>
          <p:nvPr/>
        </p:nvPicPr>
        <p:blipFill>
          <a:blip r:embed="rId3">
            <a:extLst>
              <a:ext uri="{28A0092B-C50C-407E-A947-70E740481C1C}">
                <a14:useLocalDpi xmlns:a14="http://schemas.microsoft.com/office/drawing/2010/main" val="0"/>
              </a:ext>
            </a:extLst>
          </a:blip>
          <a:stretch>
            <a:fillRect/>
          </a:stretch>
        </p:blipFill>
        <p:spPr>
          <a:xfrm>
            <a:off x="469900" y="1340250"/>
            <a:ext cx="3957320" cy="4229100"/>
          </a:xfrm>
          <a:prstGeom prst="rect">
            <a:avLst/>
          </a:prstGeom>
        </p:spPr>
      </p:pic>
      <p:pic>
        <p:nvPicPr>
          <p:cNvPr id="10" name="Picture 9">
            <a:extLst>
              <a:ext uri="{FF2B5EF4-FFF2-40B4-BE49-F238E27FC236}">
                <a16:creationId xmlns:a16="http://schemas.microsoft.com/office/drawing/2014/main" id="{01D4E10C-60E1-400A-BB26-EBA5055EDFD6}"/>
              </a:ext>
            </a:extLst>
          </p:cNvPr>
          <p:cNvPicPr/>
          <p:nvPr/>
        </p:nvPicPr>
        <p:blipFill>
          <a:blip r:embed="rId4">
            <a:extLst>
              <a:ext uri="{28A0092B-C50C-407E-A947-70E740481C1C}">
                <a14:useLocalDpi xmlns:a14="http://schemas.microsoft.com/office/drawing/2010/main" val="0"/>
              </a:ext>
            </a:extLst>
          </a:blip>
          <a:stretch>
            <a:fillRect/>
          </a:stretch>
        </p:blipFill>
        <p:spPr>
          <a:xfrm>
            <a:off x="469900" y="5627876"/>
            <a:ext cx="3957320" cy="1167001"/>
          </a:xfrm>
          <a:prstGeom prst="rect">
            <a:avLst/>
          </a:prstGeom>
        </p:spPr>
      </p:pic>
      <p:pic>
        <p:nvPicPr>
          <p:cNvPr id="11" name="Picture 10">
            <a:extLst>
              <a:ext uri="{FF2B5EF4-FFF2-40B4-BE49-F238E27FC236}">
                <a16:creationId xmlns:a16="http://schemas.microsoft.com/office/drawing/2014/main" id="{D7AA5BCE-E047-49F8-9C13-D92065442D14}"/>
              </a:ext>
            </a:extLst>
          </p:cNvPr>
          <p:cNvPicPr/>
          <p:nvPr/>
        </p:nvPicPr>
        <p:blipFill>
          <a:blip r:embed="rId5">
            <a:extLst>
              <a:ext uri="{28A0092B-C50C-407E-A947-70E740481C1C}">
                <a14:useLocalDpi xmlns:a14="http://schemas.microsoft.com/office/drawing/2010/main" val="0"/>
              </a:ext>
            </a:extLst>
          </a:blip>
          <a:stretch>
            <a:fillRect/>
          </a:stretch>
        </p:blipFill>
        <p:spPr>
          <a:xfrm>
            <a:off x="4618990" y="1396416"/>
            <a:ext cx="4010660" cy="1661160"/>
          </a:xfrm>
          <a:prstGeom prst="rect">
            <a:avLst/>
          </a:prstGeom>
        </p:spPr>
      </p:pic>
      <p:pic>
        <p:nvPicPr>
          <p:cNvPr id="14" name="Picture 13">
            <a:extLst>
              <a:ext uri="{FF2B5EF4-FFF2-40B4-BE49-F238E27FC236}">
                <a16:creationId xmlns:a16="http://schemas.microsoft.com/office/drawing/2014/main" id="{65FC9C47-E55F-4894-8CBB-14E6FAAD6F10}"/>
              </a:ext>
            </a:extLst>
          </p:cNvPr>
          <p:cNvPicPr/>
          <p:nvPr/>
        </p:nvPicPr>
        <p:blipFill>
          <a:blip r:embed="rId6">
            <a:extLst>
              <a:ext uri="{28A0092B-C50C-407E-A947-70E740481C1C}">
                <a14:useLocalDpi xmlns:a14="http://schemas.microsoft.com/office/drawing/2010/main" val="0"/>
              </a:ext>
            </a:extLst>
          </a:blip>
          <a:stretch>
            <a:fillRect/>
          </a:stretch>
        </p:blipFill>
        <p:spPr>
          <a:xfrm>
            <a:off x="4618990" y="3306241"/>
            <a:ext cx="4010660" cy="1078524"/>
          </a:xfrm>
          <a:prstGeom prst="rect">
            <a:avLst/>
          </a:prstGeom>
        </p:spPr>
      </p:pic>
      <p:pic>
        <p:nvPicPr>
          <p:cNvPr id="15" name="Picture 14">
            <a:extLst>
              <a:ext uri="{FF2B5EF4-FFF2-40B4-BE49-F238E27FC236}">
                <a16:creationId xmlns:a16="http://schemas.microsoft.com/office/drawing/2014/main" id="{4615ADCC-DC47-45A2-9C6D-1D553D8EC6AA}"/>
              </a:ext>
            </a:extLst>
          </p:cNvPr>
          <p:cNvPicPr/>
          <p:nvPr/>
        </p:nvPicPr>
        <p:blipFill>
          <a:blip r:embed="rId7">
            <a:extLst>
              <a:ext uri="{28A0092B-C50C-407E-A947-70E740481C1C}">
                <a14:useLocalDpi xmlns:a14="http://schemas.microsoft.com/office/drawing/2010/main" val="0"/>
              </a:ext>
            </a:extLst>
          </a:blip>
          <a:stretch>
            <a:fillRect/>
          </a:stretch>
        </p:blipFill>
        <p:spPr>
          <a:xfrm>
            <a:off x="4618990" y="4633431"/>
            <a:ext cx="4010660" cy="1531422"/>
          </a:xfrm>
          <a:prstGeom prst="rect">
            <a:avLst/>
          </a:prstGeom>
        </p:spPr>
      </p:pic>
    </p:spTree>
    <p:extLst>
      <p:ext uri="{BB962C8B-B14F-4D97-AF65-F5344CB8AC3E}">
        <p14:creationId xmlns:p14="http://schemas.microsoft.com/office/powerpoint/2010/main" val="2888286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ody of water&#10;&#10;Description automatically generated">
            <a:extLst>
              <a:ext uri="{FF2B5EF4-FFF2-40B4-BE49-F238E27FC236}">
                <a16:creationId xmlns:a16="http://schemas.microsoft.com/office/drawing/2014/main" id="{D11D291B-F622-4C1E-AF8C-5775E06EF4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909600"/>
          </a:xfrm>
          <a:prstGeom prst="rect">
            <a:avLst/>
          </a:prstGeom>
        </p:spPr>
      </p:pic>
      <p:sp>
        <p:nvSpPr>
          <p:cNvPr id="13" name="TextBox 12">
            <a:extLst>
              <a:ext uri="{FF2B5EF4-FFF2-40B4-BE49-F238E27FC236}">
                <a16:creationId xmlns:a16="http://schemas.microsoft.com/office/drawing/2014/main" id="{1BC11A5E-935E-4576-B1AF-280D0B4D0D4A}"/>
              </a:ext>
            </a:extLst>
          </p:cNvPr>
          <p:cNvSpPr txBox="1"/>
          <p:nvPr/>
        </p:nvSpPr>
        <p:spPr>
          <a:xfrm>
            <a:off x="364636" y="1926285"/>
            <a:ext cx="5506424" cy="4832092"/>
          </a:xfrm>
          <a:prstGeom prst="rect">
            <a:avLst/>
          </a:prstGeom>
          <a:solidFill>
            <a:schemeClr val="bg2"/>
          </a:solidFill>
          <a:ln>
            <a:solidFill>
              <a:schemeClr val="bg2"/>
            </a:solidFill>
          </a:ln>
        </p:spPr>
        <p:txBody>
          <a:bodyPr wrap="square" rtlCol="0">
            <a:spAutoFit/>
          </a:bodyPr>
          <a:lstStyle/>
          <a:p>
            <a:pPr algn="just"/>
            <a:r>
              <a:rPr lang="en-PH" sz="1400" dirty="0"/>
              <a:t>          Analyzing the table, none of the top 10 most tourist-visited province has a hotel cluster of 3 on which it is the cluster representing the highest number of hotels. Cluster 1, being the second to the highest number of hotels within every 500 meter-radius is only evident in Baguio and Puerto </a:t>
            </a:r>
            <a:r>
              <a:rPr lang="en-PH" sz="1400" dirty="0" err="1"/>
              <a:t>Princesa</a:t>
            </a:r>
            <a:r>
              <a:rPr lang="en-PH" sz="1400" dirty="0"/>
              <a:t>. This means that somehow these provinces can somehow accommodate the tourists visiting their areas. Cluster 2 is labeled on the top 2, 4, and 8 provinces which were Cebu City, Davao City, and Bohol. This cluster is the third highest frequency of existing hotel which means these provinces on the average can accommodate an acceptable number of tourists. However, Cebu City and Davao City which ranked 2</a:t>
            </a:r>
            <a:r>
              <a:rPr lang="en-PH" sz="1400" baseline="30000" dirty="0"/>
              <a:t>nd</a:t>
            </a:r>
            <a:r>
              <a:rPr lang="en-PH" sz="1400" dirty="0"/>
              <a:t> and 4</a:t>
            </a:r>
            <a:r>
              <a:rPr lang="en-PH" sz="1400" baseline="30000" dirty="0"/>
              <a:t>th</a:t>
            </a:r>
            <a:r>
              <a:rPr lang="en-PH" sz="1400" dirty="0"/>
              <a:t> on Cluster 2 needs at least Cluster 1, or better yet Cluster 3 to provide the best accommodation services to the tourists looking for hotels to stay in. The second to the least number of hotels represented by Cluster 4 is labeled on Iloilo City. This barely can accommodate 1.2 million tourists in the province. At least Cluster 2 or 1 is needed in this province. Lastly, the least number of hotels with Cluster 0 can be found on four of the top 10 most tourist-visited province, which are: Camarines Sur, Batangas, Albay, and Lapu-Lapu which ranked 1, 3, 5, and 7 respectively. With these rankings, these provinces deserve a clustering of at least Cluster 1 with the exception of Camarines Sur which needs Cluster 3, the highest number of hotels possible to exist in within every 500 meter-radius in the province.</a:t>
            </a:r>
          </a:p>
        </p:txBody>
      </p:sp>
      <p:sp>
        <p:nvSpPr>
          <p:cNvPr id="8" name="Rectangle 7">
            <a:extLst>
              <a:ext uri="{FF2B5EF4-FFF2-40B4-BE49-F238E27FC236}">
                <a16:creationId xmlns:a16="http://schemas.microsoft.com/office/drawing/2014/main" id="{430792DC-8E54-4B6D-8DB9-76B455152E5C}"/>
              </a:ext>
            </a:extLst>
          </p:cNvPr>
          <p:cNvSpPr/>
          <p:nvPr/>
        </p:nvSpPr>
        <p:spPr>
          <a:xfrm>
            <a:off x="0" y="334883"/>
            <a:ext cx="12192000" cy="14508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AA55DC-2847-4B04-95F7-80C099E02DD8}"/>
              </a:ext>
            </a:extLst>
          </p:cNvPr>
          <p:cNvSpPr/>
          <p:nvPr/>
        </p:nvSpPr>
        <p:spPr>
          <a:xfrm>
            <a:off x="2521699" y="671222"/>
            <a:ext cx="5202286" cy="769441"/>
          </a:xfrm>
          <a:prstGeom prst="rect">
            <a:avLst/>
          </a:prstGeom>
        </p:spPr>
        <p:txBody>
          <a:bodyPr wrap="square">
            <a:spAutoFit/>
          </a:bodyPr>
          <a:lstStyle/>
          <a:p>
            <a:r>
              <a:rPr lang="en-US" sz="4400" dirty="0">
                <a:solidFill>
                  <a:schemeClr val="bg1"/>
                </a:solidFill>
                <a:latin typeface="Arial" panose="020B0604020202020204" pitchFamily="34" charset="0"/>
                <a:cs typeface="Arial" panose="020B0604020202020204" pitchFamily="34" charset="0"/>
              </a:rPr>
              <a:t>Discussion</a:t>
            </a:r>
          </a:p>
        </p:txBody>
      </p:sp>
      <p:grpSp>
        <p:nvGrpSpPr>
          <p:cNvPr id="9" name="Group 4">
            <a:extLst>
              <a:ext uri="{FF2B5EF4-FFF2-40B4-BE49-F238E27FC236}">
                <a16:creationId xmlns:a16="http://schemas.microsoft.com/office/drawing/2014/main" id="{0A30AD15-5ABD-4F1A-A755-9B0C46F16D1F}"/>
              </a:ext>
            </a:extLst>
          </p:cNvPr>
          <p:cNvGrpSpPr>
            <a:grpSpLocks noChangeAspect="1"/>
          </p:cNvGrpSpPr>
          <p:nvPr/>
        </p:nvGrpSpPr>
        <p:grpSpPr bwMode="auto">
          <a:xfrm>
            <a:off x="1259637" y="475476"/>
            <a:ext cx="990263" cy="1160932"/>
            <a:chOff x="3353" y="1222"/>
            <a:chExt cx="1027" cy="1204"/>
          </a:xfrm>
          <a:solidFill>
            <a:schemeClr val="bg1"/>
          </a:solidFill>
        </p:grpSpPr>
        <p:sp>
          <p:nvSpPr>
            <p:cNvPr id="10" name="Freeform 6">
              <a:extLst>
                <a:ext uri="{FF2B5EF4-FFF2-40B4-BE49-F238E27FC236}">
                  <a16:creationId xmlns:a16="http://schemas.microsoft.com/office/drawing/2014/main" id="{6711A0BA-A0FC-4724-8308-75197C6EC833}"/>
                </a:ext>
              </a:extLst>
            </p:cNvPr>
            <p:cNvSpPr>
              <a:spLocks/>
            </p:cNvSpPr>
            <p:nvPr/>
          </p:nvSpPr>
          <p:spPr bwMode="auto">
            <a:xfrm>
              <a:off x="4034" y="2055"/>
              <a:ext cx="340" cy="371"/>
            </a:xfrm>
            <a:custGeom>
              <a:avLst/>
              <a:gdLst>
                <a:gd name="T0" fmla="*/ 552 w 1021"/>
                <a:gd name="T1" fmla="*/ 3 h 1113"/>
                <a:gd name="T2" fmla="*/ 629 w 1021"/>
                <a:gd name="T3" fmla="*/ 27 h 1113"/>
                <a:gd name="T4" fmla="*/ 696 w 1021"/>
                <a:gd name="T5" fmla="*/ 70 h 1113"/>
                <a:gd name="T6" fmla="*/ 747 w 1021"/>
                <a:gd name="T7" fmla="*/ 131 h 1113"/>
                <a:gd name="T8" fmla="*/ 781 w 1021"/>
                <a:gd name="T9" fmla="*/ 205 h 1113"/>
                <a:gd name="T10" fmla="*/ 793 w 1021"/>
                <a:gd name="T11" fmla="*/ 288 h 1113"/>
                <a:gd name="T12" fmla="*/ 781 w 1021"/>
                <a:gd name="T13" fmla="*/ 373 h 1113"/>
                <a:gd name="T14" fmla="*/ 750 w 1021"/>
                <a:gd name="T15" fmla="*/ 456 h 1113"/>
                <a:gd name="T16" fmla="*/ 701 w 1021"/>
                <a:gd name="T17" fmla="*/ 530 h 1113"/>
                <a:gd name="T18" fmla="*/ 637 w 1021"/>
                <a:gd name="T19" fmla="*/ 588 h 1113"/>
                <a:gd name="T20" fmla="*/ 742 w 1021"/>
                <a:gd name="T21" fmla="*/ 628 h 1113"/>
                <a:gd name="T22" fmla="*/ 835 w 1021"/>
                <a:gd name="T23" fmla="*/ 685 h 1113"/>
                <a:gd name="T24" fmla="*/ 912 w 1021"/>
                <a:gd name="T25" fmla="*/ 754 h 1113"/>
                <a:gd name="T26" fmla="*/ 971 w 1021"/>
                <a:gd name="T27" fmla="*/ 831 h 1113"/>
                <a:gd name="T28" fmla="*/ 1008 w 1021"/>
                <a:gd name="T29" fmla="*/ 910 h 1113"/>
                <a:gd name="T30" fmla="*/ 1021 w 1021"/>
                <a:gd name="T31" fmla="*/ 985 h 1113"/>
                <a:gd name="T32" fmla="*/ 1008 w 1021"/>
                <a:gd name="T33" fmla="*/ 1018 h 1113"/>
                <a:gd name="T34" fmla="*/ 969 w 1021"/>
                <a:gd name="T35" fmla="*/ 1046 h 1113"/>
                <a:gd name="T36" fmla="*/ 908 w 1021"/>
                <a:gd name="T37" fmla="*/ 1069 h 1113"/>
                <a:gd name="T38" fmla="*/ 831 w 1021"/>
                <a:gd name="T39" fmla="*/ 1087 h 1113"/>
                <a:gd name="T40" fmla="*/ 741 w 1021"/>
                <a:gd name="T41" fmla="*/ 1101 h 1113"/>
                <a:gd name="T42" fmla="*/ 641 w 1021"/>
                <a:gd name="T43" fmla="*/ 1110 h 1113"/>
                <a:gd name="T44" fmla="*/ 536 w 1021"/>
                <a:gd name="T45" fmla="*/ 1113 h 1113"/>
                <a:gd name="T46" fmla="*/ 431 w 1021"/>
                <a:gd name="T47" fmla="*/ 1112 h 1113"/>
                <a:gd name="T48" fmla="*/ 330 w 1021"/>
                <a:gd name="T49" fmla="*/ 1107 h 1113"/>
                <a:gd name="T50" fmla="*/ 234 w 1021"/>
                <a:gd name="T51" fmla="*/ 1095 h 1113"/>
                <a:gd name="T52" fmla="*/ 150 w 1021"/>
                <a:gd name="T53" fmla="*/ 1079 h 1113"/>
                <a:gd name="T54" fmla="*/ 81 w 1021"/>
                <a:gd name="T55" fmla="*/ 1059 h 1113"/>
                <a:gd name="T56" fmla="*/ 30 w 1021"/>
                <a:gd name="T57" fmla="*/ 1033 h 1113"/>
                <a:gd name="T58" fmla="*/ 4 w 1021"/>
                <a:gd name="T59" fmla="*/ 1002 h 1113"/>
                <a:gd name="T60" fmla="*/ 4 w 1021"/>
                <a:gd name="T61" fmla="*/ 948 h 1113"/>
                <a:gd name="T62" fmla="*/ 29 w 1021"/>
                <a:gd name="T63" fmla="*/ 870 h 1113"/>
                <a:gd name="T64" fmla="*/ 77 w 1021"/>
                <a:gd name="T65" fmla="*/ 792 h 1113"/>
                <a:gd name="T66" fmla="*/ 145 w 1021"/>
                <a:gd name="T67" fmla="*/ 718 h 1113"/>
                <a:gd name="T68" fmla="*/ 231 w 1021"/>
                <a:gd name="T69" fmla="*/ 654 h 1113"/>
                <a:gd name="T70" fmla="*/ 331 w 1021"/>
                <a:gd name="T71" fmla="*/ 605 h 1113"/>
                <a:gd name="T72" fmla="*/ 352 w 1021"/>
                <a:gd name="T73" fmla="*/ 562 h 1113"/>
                <a:gd name="T74" fmla="*/ 295 w 1021"/>
                <a:gd name="T75" fmla="*/ 495 h 1113"/>
                <a:gd name="T76" fmla="*/ 254 w 1021"/>
                <a:gd name="T77" fmla="*/ 415 h 1113"/>
                <a:gd name="T78" fmla="*/ 231 w 1021"/>
                <a:gd name="T79" fmla="*/ 330 h 1113"/>
                <a:gd name="T80" fmla="*/ 231 w 1021"/>
                <a:gd name="T81" fmla="*/ 246 h 1113"/>
                <a:gd name="T82" fmla="*/ 255 w 1021"/>
                <a:gd name="T83" fmla="*/ 167 h 1113"/>
                <a:gd name="T84" fmla="*/ 298 w 1021"/>
                <a:gd name="T85" fmla="*/ 99 h 1113"/>
                <a:gd name="T86" fmla="*/ 358 w 1021"/>
                <a:gd name="T87" fmla="*/ 47 h 1113"/>
                <a:gd name="T88" fmla="*/ 429 w 1021"/>
                <a:gd name="T89" fmla="*/ 12 h 1113"/>
                <a:gd name="T90" fmla="*/ 511 w 1021"/>
                <a:gd name="T91"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1" h="1113">
                  <a:moveTo>
                    <a:pt x="511" y="0"/>
                  </a:moveTo>
                  <a:lnTo>
                    <a:pt x="552" y="3"/>
                  </a:lnTo>
                  <a:lnTo>
                    <a:pt x="592" y="12"/>
                  </a:lnTo>
                  <a:lnTo>
                    <a:pt x="629" y="27"/>
                  </a:lnTo>
                  <a:lnTo>
                    <a:pt x="664" y="47"/>
                  </a:lnTo>
                  <a:lnTo>
                    <a:pt x="696" y="70"/>
                  </a:lnTo>
                  <a:lnTo>
                    <a:pt x="724" y="99"/>
                  </a:lnTo>
                  <a:lnTo>
                    <a:pt x="747" y="131"/>
                  </a:lnTo>
                  <a:lnTo>
                    <a:pt x="766" y="167"/>
                  </a:lnTo>
                  <a:lnTo>
                    <a:pt x="781" y="205"/>
                  </a:lnTo>
                  <a:lnTo>
                    <a:pt x="790" y="246"/>
                  </a:lnTo>
                  <a:lnTo>
                    <a:pt x="793" y="288"/>
                  </a:lnTo>
                  <a:lnTo>
                    <a:pt x="790" y="330"/>
                  </a:lnTo>
                  <a:lnTo>
                    <a:pt x="781" y="373"/>
                  </a:lnTo>
                  <a:lnTo>
                    <a:pt x="768" y="415"/>
                  </a:lnTo>
                  <a:lnTo>
                    <a:pt x="750" y="456"/>
                  </a:lnTo>
                  <a:lnTo>
                    <a:pt x="726" y="495"/>
                  </a:lnTo>
                  <a:lnTo>
                    <a:pt x="701" y="530"/>
                  </a:lnTo>
                  <a:lnTo>
                    <a:pt x="670" y="562"/>
                  </a:lnTo>
                  <a:lnTo>
                    <a:pt x="637" y="588"/>
                  </a:lnTo>
                  <a:lnTo>
                    <a:pt x="691" y="605"/>
                  </a:lnTo>
                  <a:lnTo>
                    <a:pt x="742" y="628"/>
                  </a:lnTo>
                  <a:lnTo>
                    <a:pt x="790" y="654"/>
                  </a:lnTo>
                  <a:lnTo>
                    <a:pt x="835" y="685"/>
                  </a:lnTo>
                  <a:lnTo>
                    <a:pt x="876" y="718"/>
                  </a:lnTo>
                  <a:lnTo>
                    <a:pt x="912" y="754"/>
                  </a:lnTo>
                  <a:lnTo>
                    <a:pt x="944" y="792"/>
                  </a:lnTo>
                  <a:lnTo>
                    <a:pt x="971" y="831"/>
                  </a:lnTo>
                  <a:lnTo>
                    <a:pt x="992" y="870"/>
                  </a:lnTo>
                  <a:lnTo>
                    <a:pt x="1008" y="910"/>
                  </a:lnTo>
                  <a:lnTo>
                    <a:pt x="1018" y="948"/>
                  </a:lnTo>
                  <a:lnTo>
                    <a:pt x="1021" y="985"/>
                  </a:lnTo>
                  <a:lnTo>
                    <a:pt x="1018" y="1002"/>
                  </a:lnTo>
                  <a:lnTo>
                    <a:pt x="1008" y="1018"/>
                  </a:lnTo>
                  <a:lnTo>
                    <a:pt x="991" y="1033"/>
                  </a:lnTo>
                  <a:lnTo>
                    <a:pt x="969" y="1046"/>
                  </a:lnTo>
                  <a:lnTo>
                    <a:pt x="941" y="1059"/>
                  </a:lnTo>
                  <a:lnTo>
                    <a:pt x="908" y="1069"/>
                  </a:lnTo>
                  <a:lnTo>
                    <a:pt x="871" y="1079"/>
                  </a:lnTo>
                  <a:lnTo>
                    <a:pt x="831" y="1087"/>
                  </a:lnTo>
                  <a:lnTo>
                    <a:pt x="787" y="1095"/>
                  </a:lnTo>
                  <a:lnTo>
                    <a:pt x="741" y="1101"/>
                  </a:lnTo>
                  <a:lnTo>
                    <a:pt x="692" y="1107"/>
                  </a:lnTo>
                  <a:lnTo>
                    <a:pt x="641" y="1110"/>
                  </a:lnTo>
                  <a:lnTo>
                    <a:pt x="590" y="1112"/>
                  </a:lnTo>
                  <a:lnTo>
                    <a:pt x="536" y="1113"/>
                  </a:lnTo>
                  <a:lnTo>
                    <a:pt x="484" y="1113"/>
                  </a:lnTo>
                  <a:lnTo>
                    <a:pt x="431" y="1112"/>
                  </a:lnTo>
                  <a:lnTo>
                    <a:pt x="380" y="1110"/>
                  </a:lnTo>
                  <a:lnTo>
                    <a:pt x="330" y="1107"/>
                  </a:lnTo>
                  <a:lnTo>
                    <a:pt x="281" y="1101"/>
                  </a:lnTo>
                  <a:lnTo>
                    <a:pt x="234" y="1095"/>
                  </a:lnTo>
                  <a:lnTo>
                    <a:pt x="190" y="1087"/>
                  </a:lnTo>
                  <a:lnTo>
                    <a:pt x="150" y="1079"/>
                  </a:lnTo>
                  <a:lnTo>
                    <a:pt x="113" y="1069"/>
                  </a:lnTo>
                  <a:lnTo>
                    <a:pt x="81" y="1059"/>
                  </a:lnTo>
                  <a:lnTo>
                    <a:pt x="53" y="1046"/>
                  </a:lnTo>
                  <a:lnTo>
                    <a:pt x="30" y="1033"/>
                  </a:lnTo>
                  <a:lnTo>
                    <a:pt x="14" y="1018"/>
                  </a:lnTo>
                  <a:lnTo>
                    <a:pt x="4" y="1002"/>
                  </a:lnTo>
                  <a:lnTo>
                    <a:pt x="0" y="985"/>
                  </a:lnTo>
                  <a:lnTo>
                    <a:pt x="4" y="948"/>
                  </a:lnTo>
                  <a:lnTo>
                    <a:pt x="12" y="910"/>
                  </a:lnTo>
                  <a:lnTo>
                    <a:pt x="29" y="870"/>
                  </a:lnTo>
                  <a:lnTo>
                    <a:pt x="50" y="831"/>
                  </a:lnTo>
                  <a:lnTo>
                    <a:pt x="77" y="792"/>
                  </a:lnTo>
                  <a:lnTo>
                    <a:pt x="110" y="754"/>
                  </a:lnTo>
                  <a:lnTo>
                    <a:pt x="145" y="718"/>
                  </a:lnTo>
                  <a:lnTo>
                    <a:pt x="187" y="685"/>
                  </a:lnTo>
                  <a:lnTo>
                    <a:pt x="231" y="654"/>
                  </a:lnTo>
                  <a:lnTo>
                    <a:pt x="279" y="628"/>
                  </a:lnTo>
                  <a:lnTo>
                    <a:pt x="331" y="605"/>
                  </a:lnTo>
                  <a:lnTo>
                    <a:pt x="384" y="588"/>
                  </a:lnTo>
                  <a:lnTo>
                    <a:pt x="352" y="562"/>
                  </a:lnTo>
                  <a:lnTo>
                    <a:pt x="322" y="530"/>
                  </a:lnTo>
                  <a:lnTo>
                    <a:pt x="295" y="495"/>
                  </a:lnTo>
                  <a:lnTo>
                    <a:pt x="272" y="456"/>
                  </a:lnTo>
                  <a:lnTo>
                    <a:pt x="254" y="415"/>
                  </a:lnTo>
                  <a:lnTo>
                    <a:pt x="240" y="373"/>
                  </a:lnTo>
                  <a:lnTo>
                    <a:pt x="231" y="330"/>
                  </a:lnTo>
                  <a:lnTo>
                    <a:pt x="229" y="288"/>
                  </a:lnTo>
                  <a:lnTo>
                    <a:pt x="231" y="246"/>
                  </a:lnTo>
                  <a:lnTo>
                    <a:pt x="240" y="205"/>
                  </a:lnTo>
                  <a:lnTo>
                    <a:pt x="255" y="167"/>
                  </a:lnTo>
                  <a:lnTo>
                    <a:pt x="274" y="131"/>
                  </a:lnTo>
                  <a:lnTo>
                    <a:pt x="298" y="99"/>
                  </a:lnTo>
                  <a:lnTo>
                    <a:pt x="325" y="70"/>
                  </a:lnTo>
                  <a:lnTo>
                    <a:pt x="358" y="47"/>
                  </a:lnTo>
                  <a:lnTo>
                    <a:pt x="392" y="27"/>
                  </a:lnTo>
                  <a:lnTo>
                    <a:pt x="429" y="12"/>
                  </a:lnTo>
                  <a:lnTo>
                    <a:pt x="469" y="3"/>
                  </a:lnTo>
                  <a:lnTo>
                    <a:pt x="5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E3C2AAE1-4368-4E8F-BFCA-0DDFC7779BE9}"/>
                </a:ext>
              </a:extLst>
            </p:cNvPr>
            <p:cNvSpPr>
              <a:spLocks/>
            </p:cNvSpPr>
            <p:nvPr/>
          </p:nvSpPr>
          <p:spPr bwMode="auto">
            <a:xfrm>
              <a:off x="3505" y="1268"/>
              <a:ext cx="153" cy="170"/>
            </a:xfrm>
            <a:custGeom>
              <a:avLst/>
              <a:gdLst>
                <a:gd name="T0" fmla="*/ 229 w 458"/>
                <a:gd name="T1" fmla="*/ 0 h 510"/>
                <a:gd name="T2" fmla="*/ 266 w 458"/>
                <a:gd name="T3" fmla="*/ 3 h 510"/>
                <a:gd name="T4" fmla="*/ 300 w 458"/>
                <a:gd name="T5" fmla="*/ 12 h 510"/>
                <a:gd name="T6" fmla="*/ 334 w 458"/>
                <a:gd name="T7" fmla="*/ 25 h 510"/>
                <a:gd name="T8" fmla="*/ 364 w 458"/>
                <a:gd name="T9" fmla="*/ 45 h 510"/>
                <a:gd name="T10" fmla="*/ 390 w 458"/>
                <a:gd name="T11" fmla="*/ 67 h 510"/>
                <a:gd name="T12" fmla="*/ 413 w 458"/>
                <a:gd name="T13" fmla="*/ 95 h 510"/>
                <a:gd name="T14" fmla="*/ 432 w 458"/>
                <a:gd name="T15" fmla="*/ 125 h 510"/>
                <a:gd name="T16" fmla="*/ 445 w 458"/>
                <a:gd name="T17" fmla="*/ 158 h 510"/>
                <a:gd name="T18" fmla="*/ 454 w 458"/>
                <a:gd name="T19" fmla="*/ 195 h 510"/>
                <a:gd name="T20" fmla="*/ 458 w 458"/>
                <a:gd name="T21" fmla="*/ 232 h 510"/>
                <a:gd name="T22" fmla="*/ 454 w 458"/>
                <a:gd name="T23" fmla="*/ 268 h 510"/>
                <a:gd name="T24" fmla="*/ 448 w 458"/>
                <a:gd name="T25" fmla="*/ 304 h 510"/>
                <a:gd name="T26" fmla="*/ 435 w 458"/>
                <a:gd name="T27" fmla="*/ 339 h 510"/>
                <a:gd name="T28" fmla="*/ 420 w 458"/>
                <a:gd name="T29" fmla="*/ 372 h 510"/>
                <a:gd name="T30" fmla="*/ 401 w 458"/>
                <a:gd name="T31" fmla="*/ 404 h 510"/>
                <a:gd name="T32" fmla="*/ 378 w 458"/>
                <a:gd name="T33" fmla="*/ 434 h 510"/>
                <a:gd name="T34" fmla="*/ 353 w 458"/>
                <a:gd name="T35" fmla="*/ 460 h 510"/>
                <a:gd name="T36" fmla="*/ 325 w 458"/>
                <a:gd name="T37" fmla="*/ 480 h 510"/>
                <a:gd name="T38" fmla="*/ 295 w 458"/>
                <a:gd name="T39" fmla="*/ 496 h 510"/>
                <a:gd name="T40" fmla="*/ 262 w 458"/>
                <a:gd name="T41" fmla="*/ 506 h 510"/>
                <a:gd name="T42" fmla="*/ 229 w 458"/>
                <a:gd name="T43" fmla="*/ 510 h 510"/>
                <a:gd name="T44" fmla="*/ 195 w 458"/>
                <a:gd name="T45" fmla="*/ 506 h 510"/>
                <a:gd name="T46" fmla="*/ 163 w 458"/>
                <a:gd name="T47" fmla="*/ 496 h 510"/>
                <a:gd name="T48" fmla="*/ 133 w 458"/>
                <a:gd name="T49" fmla="*/ 480 h 510"/>
                <a:gd name="T50" fmla="*/ 104 w 458"/>
                <a:gd name="T51" fmla="*/ 460 h 510"/>
                <a:gd name="T52" fmla="*/ 79 w 458"/>
                <a:gd name="T53" fmla="*/ 434 h 510"/>
                <a:gd name="T54" fmla="*/ 56 w 458"/>
                <a:gd name="T55" fmla="*/ 404 h 510"/>
                <a:gd name="T56" fmla="*/ 37 w 458"/>
                <a:gd name="T57" fmla="*/ 372 h 510"/>
                <a:gd name="T58" fmla="*/ 21 w 458"/>
                <a:gd name="T59" fmla="*/ 339 h 510"/>
                <a:gd name="T60" fmla="*/ 10 w 458"/>
                <a:gd name="T61" fmla="*/ 304 h 510"/>
                <a:gd name="T62" fmla="*/ 2 w 458"/>
                <a:gd name="T63" fmla="*/ 268 h 510"/>
                <a:gd name="T64" fmla="*/ 0 w 458"/>
                <a:gd name="T65" fmla="*/ 232 h 510"/>
                <a:gd name="T66" fmla="*/ 3 w 458"/>
                <a:gd name="T67" fmla="*/ 195 h 510"/>
                <a:gd name="T68" fmla="*/ 12 w 458"/>
                <a:gd name="T69" fmla="*/ 158 h 510"/>
                <a:gd name="T70" fmla="*/ 25 w 458"/>
                <a:gd name="T71" fmla="*/ 125 h 510"/>
                <a:gd name="T72" fmla="*/ 44 w 458"/>
                <a:gd name="T73" fmla="*/ 95 h 510"/>
                <a:gd name="T74" fmla="*/ 67 w 458"/>
                <a:gd name="T75" fmla="*/ 67 h 510"/>
                <a:gd name="T76" fmla="*/ 94 w 458"/>
                <a:gd name="T77" fmla="*/ 45 h 510"/>
                <a:gd name="T78" fmla="*/ 124 w 458"/>
                <a:gd name="T79" fmla="*/ 25 h 510"/>
                <a:gd name="T80" fmla="*/ 156 w 458"/>
                <a:gd name="T81" fmla="*/ 12 h 510"/>
                <a:gd name="T82" fmla="*/ 192 w 458"/>
                <a:gd name="T83" fmla="*/ 3 h 510"/>
                <a:gd name="T84" fmla="*/ 229 w 458"/>
                <a:gd name="T85"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8" h="510">
                  <a:moveTo>
                    <a:pt x="229" y="0"/>
                  </a:moveTo>
                  <a:lnTo>
                    <a:pt x="266" y="3"/>
                  </a:lnTo>
                  <a:lnTo>
                    <a:pt x="300" y="12"/>
                  </a:lnTo>
                  <a:lnTo>
                    <a:pt x="334" y="25"/>
                  </a:lnTo>
                  <a:lnTo>
                    <a:pt x="364" y="45"/>
                  </a:lnTo>
                  <a:lnTo>
                    <a:pt x="390" y="67"/>
                  </a:lnTo>
                  <a:lnTo>
                    <a:pt x="413" y="95"/>
                  </a:lnTo>
                  <a:lnTo>
                    <a:pt x="432" y="125"/>
                  </a:lnTo>
                  <a:lnTo>
                    <a:pt x="445" y="158"/>
                  </a:lnTo>
                  <a:lnTo>
                    <a:pt x="454" y="195"/>
                  </a:lnTo>
                  <a:lnTo>
                    <a:pt x="458" y="232"/>
                  </a:lnTo>
                  <a:lnTo>
                    <a:pt x="454" y="268"/>
                  </a:lnTo>
                  <a:lnTo>
                    <a:pt x="448" y="304"/>
                  </a:lnTo>
                  <a:lnTo>
                    <a:pt x="435" y="339"/>
                  </a:lnTo>
                  <a:lnTo>
                    <a:pt x="420" y="372"/>
                  </a:lnTo>
                  <a:lnTo>
                    <a:pt x="401" y="404"/>
                  </a:lnTo>
                  <a:lnTo>
                    <a:pt x="378" y="434"/>
                  </a:lnTo>
                  <a:lnTo>
                    <a:pt x="353" y="460"/>
                  </a:lnTo>
                  <a:lnTo>
                    <a:pt x="325" y="480"/>
                  </a:lnTo>
                  <a:lnTo>
                    <a:pt x="295" y="496"/>
                  </a:lnTo>
                  <a:lnTo>
                    <a:pt x="262" y="506"/>
                  </a:lnTo>
                  <a:lnTo>
                    <a:pt x="229" y="510"/>
                  </a:lnTo>
                  <a:lnTo>
                    <a:pt x="195" y="506"/>
                  </a:lnTo>
                  <a:lnTo>
                    <a:pt x="163" y="496"/>
                  </a:lnTo>
                  <a:lnTo>
                    <a:pt x="133" y="480"/>
                  </a:lnTo>
                  <a:lnTo>
                    <a:pt x="104" y="460"/>
                  </a:lnTo>
                  <a:lnTo>
                    <a:pt x="79" y="434"/>
                  </a:lnTo>
                  <a:lnTo>
                    <a:pt x="56" y="404"/>
                  </a:lnTo>
                  <a:lnTo>
                    <a:pt x="37" y="372"/>
                  </a:lnTo>
                  <a:lnTo>
                    <a:pt x="21" y="339"/>
                  </a:lnTo>
                  <a:lnTo>
                    <a:pt x="10" y="304"/>
                  </a:lnTo>
                  <a:lnTo>
                    <a:pt x="2" y="268"/>
                  </a:lnTo>
                  <a:lnTo>
                    <a:pt x="0" y="232"/>
                  </a:lnTo>
                  <a:lnTo>
                    <a:pt x="3" y="195"/>
                  </a:lnTo>
                  <a:lnTo>
                    <a:pt x="12" y="158"/>
                  </a:lnTo>
                  <a:lnTo>
                    <a:pt x="25" y="125"/>
                  </a:lnTo>
                  <a:lnTo>
                    <a:pt x="44" y="95"/>
                  </a:lnTo>
                  <a:lnTo>
                    <a:pt x="67" y="67"/>
                  </a:lnTo>
                  <a:lnTo>
                    <a:pt x="94" y="45"/>
                  </a:lnTo>
                  <a:lnTo>
                    <a:pt x="124" y="25"/>
                  </a:lnTo>
                  <a:lnTo>
                    <a:pt x="156" y="12"/>
                  </a:lnTo>
                  <a:lnTo>
                    <a:pt x="192" y="3"/>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2EDA765-1B8C-47E6-AD7F-55D762F05A02}"/>
                </a:ext>
              </a:extLst>
            </p:cNvPr>
            <p:cNvSpPr>
              <a:spLocks noEditPoints="1"/>
            </p:cNvSpPr>
            <p:nvPr/>
          </p:nvSpPr>
          <p:spPr bwMode="auto">
            <a:xfrm>
              <a:off x="3353" y="1222"/>
              <a:ext cx="1027" cy="1204"/>
            </a:xfrm>
            <a:custGeom>
              <a:avLst/>
              <a:gdLst>
                <a:gd name="T0" fmla="*/ 1468 w 3082"/>
                <a:gd name="T1" fmla="*/ 350 h 3612"/>
                <a:gd name="T2" fmla="*/ 1570 w 3082"/>
                <a:gd name="T3" fmla="*/ 969 h 3612"/>
                <a:gd name="T4" fmla="*/ 1480 w 3082"/>
                <a:gd name="T5" fmla="*/ 1074 h 3612"/>
                <a:gd name="T6" fmla="*/ 1492 w 3082"/>
                <a:gd name="T7" fmla="*/ 1392 h 3612"/>
                <a:gd name="T8" fmla="*/ 2977 w 3082"/>
                <a:gd name="T9" fmla="*/ 1392 h 3612"/>
                <a:gd name="T10" fmla="*/ 2977 w 3082"/>
                <a:gd name="T11" fmla="*/ 292 h 3612"/>
                <a:gd name="T12" fmla="*/ 2271 w 3082"/>
                <a:gd name="T13" fmla="*/ 12 h 3612"/>
                <a:gd name="T14" fmla="*/ 2983 w 3082"/>
                <a:gd name="T15" fmla="*/ 198 h 3612"/>
                <a:gd name="T16" fmla="*/ 3082 w 3082"/>
                <a:gd name="T17" fmla="*/ 1334 h 3612"/>
                <a:gd name="T18" fmla="*/ 2952 w 3082"/>
                <a:gd name="T19" fmla="*/ 1495 h 3612"/>
                <a:gd name="T20" fmla="*/ 2860 w 3082"/>
                <a:gd name="T21" fmla="*/ 2544 h 3612"/>
                <a:gd name="T22" fmla="*/ 2784 w 3082"/>
                <a:gd name="T23" fmla="*/ 2538 h 3612"/>
                <a:gd name="T24" fmla="*/ 2284 w 3082"/>
                <a:gd name="T25" fmla="*/ 2251 h 3612"/>
                <a:gd name="T26" fmla="*/ 2177 w 3082"/>
                <a:gd name="T27" fmla="*/ 2234 h 3612"/>
                <a:gd name="T28" fmla="*/ 1680 w 3082"/>
                <a:gd name="T29" fmla="*/ 2543 h 3612"/>
                <a:gd name="T30" fmla="*/ 1814 w 3082"/>
                <a:gd name="T31" fmla="*/ 2787 h 3612"/>
                <a:gd name="T32" fmla="*/ 1691 w 3082"/>
                <a:gd name="T33" fmla="*/ 3061 h 3612"/>
                <a:gd name="T34" fmla="*/ 1934 w 3082"/>
                <a:gd name="T35" fmla="*/ 3253 h 3612"/>
                <a:gd name="T36" fmla="*/ 2040 w 3082"/>
                <a:gd name="T37" fmla="*/ 3501 h 3612"/>
                <a:gd name="T38" fmla="*/ 1852 w 3082"/>
                <a:gd name="T39" fmla="*/ 3586 h 3612"/>
                <a:gd name="T40" fmla="*/ 1506 w 3082"/>
                <a:gd name="T41" fmla="*/ 3612 h 3612"/>
                <a:gd name="T42" fmla="*/ 1171 w 3082"/>
                <a:gd name="T43" fmla="*/ 3578 h 3612"/>
                <a:gd name="T44" fmla="*/ 1021 w 3082"/>
                <a:gd name="T45" fmla="*/ 3484 h 3612"/>
                <a:gd name="T46" fmla="*/ 1167 w 3082"/>
                <a:gd name="T47" fmla="*/ 3217 h 3612"/>
                <a:gd name="T48" fmla="*/ 1343 w 3082"/>
                <a:gd name="T49" fmla="*/ 3029 h 3612"/>
                <a:gd name="T50" fmla="*/ 1253 w 3082"/>
                <a:gd name="T51" fmla="*/ 2745 h 3612"/>
                <a:gd name="T52" fmla="*/ 1413 w 3082"/>
                <a:gd name="T53" fmla="*/ 2526 h 3612"/>
                <a:gd name="T54" fmla="*/ 1585 w 3082"/>
                <a:gd name="T55" fmla="*/ 2477 h 3612"/>
                <a:gd name="T56" fmla="*/ 1416 w 3082"/>
                <a:gd name="T57" fmla="*/ 1427 h 3612"/>
                <a:gd name="T58" fmla="*/ 1017 w 3082"/>
                <a:gd name="T59" fmla="*/ 922 h 3612"/>
                <a:gd name="T60" fmla="*/ 938 w 3082"/>
                <a:gd name="T61" fmla="*/ 897 h 3612"/>
                <a:gd name="T62" fmla="*/ 957 w 3082"/>
                <a:gd name="T63" fmla="*/ 2540 h 3612"/>
                <a:gd name="T64" fmla="*/ 837 w 3082"/>
                <a:gd name="T65" fmla="*/ 2533 h 3612"/>
                <a:gd name="T66" fmla="*/ 685 w 3082"/>
                <a:gd name="T67" fmla="*/ 1639 h 3612"/>
                <a:gd name="T68" fmla="*/ 597 w 3082"/>
                <a:gd name="T69" fmla="*/ 2514 h 3612"/>
                <a:gd name="T70" fmla="*/ 781 w 3082"/>
                <a:gd name="T71" fmla="*/ 2705 h 3612"/>
                <a:gd name="T72" fmla="*/ 726 w 3082"/>
                <a:gd name="T73" fmla="*/ 2994 h 3612"/>
                <a:gd name="T74" fmla="*/ 834 w 3082"/>
                <a:gd name="T75" fmla="*/ 3184 h 3612"/>
                <a:gd name="T76" fmla="*/ 1018 w 3082"/>
                <a:gd name="T77" fmla="*/ 3447 h 3612"/>
                <a:gd name="T78" fmla="*/ 908 w 3082"/>
                <a:gd name="T79" fmla="*/ 3568 h 3612"/>
                <a:gd name="T80" fmla="*/ 589 w 3082"/>
                <a:gd name="T81" fmla="*/ 3611 h 3612"/>
                <a:gd name="T82" fmla="*/ 233 w 3082"/>
                <a:gd name="T83" fmla="*/ 3594 h 3612"/>
                <a:gd name="T84" fmla="*/ 13 w 3082"/>
                <a:gd name="T85" fmla="*/ 3517 h 3612"/>
                <a:gd name="T86" fmla="*/ 77 w 3082"/>
                <a:gd name="T87" fmla="*/ 3291 h 3612"/>
                <a:gd name="T88" fmla="*/ 384 w 3082"/>
                <a:gd name="T89" fmla="*/ 3087 h 3612"/>
                <a:gd name="T90" fmla="*/ 231 w 3082"/>
                <a:gd name="T91" fmla="*/ 2829 h 3612"/>
                <a:gd name="T92" fmla="*/ 327 w 3082"/>
                <a:gd name="T93" fmla="*/ 2568 h 3612"/>
                <a:gd name="T94" fmla="*/ 431 w 3082"/>
                <a:gd name="T95" fmla="*/ 1524 h 3612"/>
                <a:gd name="T96" fmla="*/ 235 w 3082"/>
                <a:gd name="T97" fmla="*/ 1570 h 3612"/>
                <a:gd name="T98" fmla="*/ 107 w 3082"/>
                <a:gd name="T99" fmla="*/ 1555 h 3612"/>
                <a:gd name="T100" fmla="*/ 237 w 3082"/>
                <a:gd name="T101" fmla="*/ 809 h 3612"/>
                <a:gd name="T102" fmla="*/ 268 w 3082"/>
                <a:gd name="T103" fmla="*/ 763 h 3612"/>
                <a:gd name="T104" fmla="*/ 297 w 3082"/>
                <a:gd name="T105" fmla="*/ 746 h 3612"/>
                <a:gd name="T106" fmla="*/ 461 w 3082"/>
                <a:gd name="T107" fmla="*/ 699 h 3612"/>
                <a:gd name="T108" fmla="*/ 672 w 3082"/>
                <a:gd name="T109" fmla="*/ 713 h 3612"/>
                <a:gd name="T110" fmla="*/ 759 w 3082"/>
                <a:gd name="T111" fmla="*/ 673 h 3612"/>
                <a:gd name="T112" fmla="*/ 1010 w 3082"/>
                <a:gd name="T113" fmla="*/ 726 h 3612"/>
                <a:gd name="T114" fmla="*/ 1391 w 3082"/>
                <a:gd name="T115" fmla="*/ 317 h 3612"/>
                <a:gd name="T116" fmla="*/ 1549 w 3082"/>
                <a:gd name="T117" fmla="*/ 186 h 3612"/>
                <a:gd name="T118" fmla="*/ 2235 w 3082"/>
                <a:gd name="T119"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2" h="3612">
                  <a:moveTo>
                    <a:pt x="1549" y="268"/>
                  </a:moveTo>
                  <a:lnTo>
                    <a:pt x="1528" y="270"/>
                  </a:lnTo>
                  <a:lnTo>
                    <a:pt x="1508" y="278"/>
                  </a:lnTo>
                  <a:lnTo>
                    <a:pt x="1492" y="292"/>
                  </a:lnTo>
                  <a:lnTo>
                    <a:pt x="1479" y="307"/>
                  </a:lnTo>
                  <a:lnTo>
                    <a:pt x="1471" y="328"/>
                  </a:lnTo>
                  <a:lnTo>
                    <a:pt x="1468" y="350"/>
                  </a:lnTo>
                  <a:lnTo>
                    <a:pt x="1468" y="881"/>
                  </a:lnTo>
                  <a:lnTo>
                    <a:pt x="1508" y="894"/>
                  </a:lnTo>
                  <a:lnTo>
                    <a:pt x="1527" y="903"/>
                  </a:lnTo>
                  <a:lnTo>
                    <a:pt x="1544" y="916"/>
                  </a:lnTo>
                  <a:lnTo>
                    <a:pt x="1556" y="932"/>
                  </a:lnTo>
                  <a:lnTo>
                    <a:pt x="1565" y="950"/>
                  </a:lnTo>
                  <a:lnTo>
                    <a:pt x="1570" y="969"/>
                  </a:lnTo>
                  <a:lnTo>
                    <a:pt x="1571" y="990"/>
                  </a:lnTo>
                  <a:lnTo>
                    <a:pt x="1566" y="1011"/>
                  </a:lnTo>
                  <a:lnTo>
                    <a:pt x="1556" y="1033"/>
                  </a:lnTo>
                  <a:lnTo>
                    <a:pt x="1542" y="1050"/>
                  </a:lnTo>
                  <a:lnTo>
                    <a:pt x="1523" y="1063"/>
                  </a:lnTo>
                  <a:lnTo>
                    <a:pt x="1502" y="1072"/>
                  </a:lnTo>
                  <a:lnTo>
                    <a:pt x="1480" y="1074"/>
                  </a:lnTo>
                  <a:lnTo>
                    <a:pt x="1477" y="1074"/>
                  </a:lnTo>
                  <a:lnTo>
                    <a:pt x="1472" y="1073"/>
                  </a:lnTo>
                  <a:lnTo>
                    <a:pt x="1469" y="1072"/>
                  </a:lnTo>
                  <a:lnTo>
                    <a:pt x="1469" y="1334"/>
                  </a:lnTo>
                  <a:lnTo>
                    <a:pt x="1471" y="1356"/>
                  </a:lnTo>
                  <a:lnTo>
                    <a:pt x="1480" y="1376"/>
                  </a:lnTo>
                  <a:lnTo>
                    <a:pt x="1492" y="1392"/>
                  </a:lnTo>
                  <a:lnTo>
                    <a:pt x="1508" y="1405"/>
                  </a:lnTo>
                  <a:lnTo>
                    <a:pt x="1528" y="1414"/>
                  </a:lnTo>
                  <a:lnTo>
                    <a:pt x="1549" y="1416"/>
                  </a:lnTo>
                  <a:lnTo>
                    <a:pt x="2920" y="1416"/>
                  </a:lnTo>
                  <a:lnTo>
                    <a:pt x="2941" y="1414"/>
                  </a:lnTo>
                  <a:lnTo>
                    <a:pt x="2961" y="1405"/>
                  </a:lnTo>
                  <a:lnTo>
                    <a:pt x="2977" y="1392"/>
                  </a:lnTo>
                  <a:lnTo>
                    <a:pt x="2990" y="1376"/>
                  </a:lnTo>
                  <a:lnTo>
                    <a:pt x="2998" y="1356"/>
                  </a:lnTo>
                  <a:lnTo>
                    <a:pt x="3002" y="1334"/>
                  </a:lnTo>
                  <a:lnTo>
                    <a:pt x="3002" y="350"/>
                  </a:lnTo>
                  <a:lnTo>
                    <a:pt x="2998" y="328"/>
                  </a:lnTo>
                  <a:lnTo>
                    <a:pt x="2990" y="307"/>
                  </a:lnTo>
                  <a:lnTo>
                    <a:pt x="2977" y="292"/>
                  </a:lnTo>
                  <a:lnTo>
                    <a:pt x="2961" y="278"/>
                  </a:lnTo>
                  <a:lnTo>
                    <a:pt x="2941" y="270"/>
                  </a:lnTo>
                  <a:lnTo>
                    <a:pt x="2920" y="268"/>
                  </a:lnTo>
                  <a:lnTo>
                    <a:pt x="1549" y="268"/>
                  </a:lnTo>
                  <a:close/>
                  <a:moveTo>
                    <a:pt x="2235" y="0"/>
                  </a:moveTo>
                  <a:lnTo>
                    <a:pt x="2254" y="4"/>
                  </a:lnTo>
                  <a:lnTo>
                    <a:pt x="2271" y="12"/>
                  </a:lnTo>
                  <a:lnTo>
                    <a:pt x="2283" y="25"/>
                  </a:lnTo>
                  <a:lnTo>
                    <a:pt x="2292" y="42"/>
                  </a:lnTo>
                  <a:lnTo>
                    <a:pt x="2296" y="62"/>
                  </a:lnTo>
                  <a:lnTo>
                    <a:pt x="2296" y="186"/>
                  </a:lnTo>
                  <a:lnTo>
                    <a:pt x="2920" y="186"/>
                  </a:lnTo>
                  <a:lnTo>
                    <a:pt x="2952" y="189"/>
                  </a:lnTo>
                  <a:lnTo>
                    <a:pt x="2983" y="198"/>
                  </a:lnTo>
                  <a:lnTo>
                    <a:pt x="3011" y="213"/>
                  </a:lnTo>
                  <a:lnTo>
                    <a:pt x="3034" y="234"/>
                  </a:lnTo>
                  <a:lnTo>
                    <a:pt x="3054" y="257"/>
                  </a:lnTo>
                  <a:lnTo>
                    <a:pt x="3069" y="286"/>
                  </a:lnTo>
                  <a:lnTo>
                    <a:pt x="3079" y="317"/>
                  </a:lnTo>
                  <a:lnTo>
                    <a:pt x="3082" y="350"/>
                  </a:lnTo>
                  <a:lnTo>
                    <a:pt x="3082" y="1334"/>
                  </a:lnTo>
                  <a:lnTo>
                    <a:pt x="3079" y="1367"/>
                  </a:lnTo>
                  <a:lnTo>
                    <a:pt x="3069" y="1398"/>
                  </a:lnTo>
                  <a:lnTo>
                    <a:pt x="3054" y="1427"/>
                  </a:lnTo>
                  <a:lnTo>
                    <a:pt x="3034" y="1450"/>
                  </a:lnTo>
                  <a:lnTo>
                    <a:pt x="3011" y="1471"/>
                  </a:lnTo>
                  <a:lnTo>
                    <a:pt x="2983" y="1486"/>
                  </a:lnTo>
                  <a:lnTo>
                    <a:pt x="2952" y="1495"/>
                  </a:lnTo>
                  <a:lnTo>
                    <a:pt x="2921" y="1498"/>
                  </a:lnTo>
                  <a:lnTo>
                    <a:pt x="2627" y="1498"/>
                  </a:lnTo>
                  <a:lnTo>
                    <a:pt x="2884" y="2477"/>
                  </a:lnTo>
                  <a:lnTo>
                    <a:pt x="2887" y="2497"/>
                  </a:lnTo>
                  <a:lnTo>
                    <a:pt x="2882" y="2516"/>
                  </a:lnTo>
                  <a:lnTo>
                    <a:pt x="2873" y="2532"/>
                  </a:lnTo>
                  <a:lnTo>
                    <a:pt x="2860" y="2544"/>
                  </a:lnTo>
                  <a:lnTo>
                    <a:pt x="2842" y="2554"/>
                  </a:lnTo>
                  <a:lnTo>
                    <a:pt x="2836" y="2554"/>
                  </a:lnTo>
                  <a:lnTo>
                    <a:pt x="2832" y="2555"/>
                  </a:lnTo>
                  <a:lnTo>
                    <a:pt x="2826" y="2555"/>
                  </a:lnTo>
                  <a:lnTo>
                    <a:pt x="2811" y="2554"/>
                  </a:lnTo>
                  <a:lnTo>
                    <a:pt x="2796" y="2547"/>
                  </a:lnTo>
                  <a:lnTo>
                    <a:pt x="2784" y="2538"/>
                  </a:lnTo>
                  <a:lnTo>
                    <a:pt x="2774" y="2525"/>
                  </a:lnTo>
                  <a:lnTo>
                    <a:pt x="2768" y="2509"/>
                  </a:lnTo>
                  <a:lnTo>
                    <a:pt x="2501" y="1498"/>
                  </a:lnTo>
                  <a:lnTo>
                    <a:pt x="2296" y="1498"/>
                  </a:lnTo>
                  <a:lnTo>
                    <a:pt x="2296" y="2215"/>
                  </a:lnTo>
                  <a:lnTo>
                    <a:pt x="2292" y="2234"/>
                  </a:lnTo>
                  <a:lnTo>
                    <a:pt x="2284" y="2251"/>
                  </a:lnTo>
                  <a:lnTo>
                    <a:pt x="2271" y="2265"/>
                  </a:lnTo>
                  <a:lnTo>
                    <a:pt x="2254" y="2274"/>
                  </a:lnTo>
                  <a:lnTo>
                    <a:pt x="2235" y="2277"/>
                  </a:lnTo>
                  <a:lnTo>
                    <a:pt x="2216" y="2274"/>
                  </a:lnTo>
                  <a:lnTo>
                    <a:pt x="2200" y="2265"/>
                  </a:lnTo>
                  <a:lnTo>
                    <a:pt x="2186" y="2251"/>
                  </a:lnTo>
                  <a:lnTo>
                    <a:pt x="2177" y="2234"/>
                  </a:lnTo>
                  <a:lnTo>
                    <a:pt x="2174" y="2215"/>
                  </a:lnTo>
                  <a:lnTo>
                    <a:pt x="2174" y="1498"/>
                  </a:lnTo>
                  <a:lnTo>
                    <a:pt x="1968" y="1498"/>
                  </a:lnTo>
                  <a:lnTo>
                    <a:pt x="1702" y="2509"/>
                  </a:lnTo>
                  <a:lnTo>
                    <a:pt x="1698" y="2523"/>
                  </a:lnTo>
                  <a:lnTo>
                    <a:pt x="1690" y="2534"/>
                  </a:lnTo>
                  <a:lnTo>
                    <a:pt x="1680" y="2543"/>
                  </a:lnTo>
                  <a:lnTo>
                    <a:pt x="1712" y="2567"/>
                  </a:lnTo>
                  <a:lnTo>
                    <a:pt x="1742" y="2596"/>
                  </a:lnTo>
                  <a:lnTo>
                    <a:pt x="1767" y="2627"/>
                  </a:lnTo>
                  <a:lnTo>
                    <a:pt x="1787" y="2663"/>
                  </a:lnTo>
                  <a:lnTo>
                    <a:pt x="1802" y="2701"/>
                  </a:lnTo>
                  <a:lnTo>
                    <a:pt x="1811" y="2743"/>
                  </a:lnTo>
                  <a:lnTo>
                    <a:pt x="1814" y="2787"/>
                  </a:lnTo>
                  <a:lnTo>
                    <a:pt x="1812" y="2829"/>
                  </a:lnTo>
                  <a:lnTo>
                    <a:pt x="1803" y="2872"/>
                  </a:lnTo>
                  <a:lnTo>
                    <a:pt x="1790" y="2914"/>
                  </a:lnTo>
                  <a:lnTo>
                    <a:pt x="1771" y="2955"/>
                  </a:lnTo>
                  <a:lnTo>
                    <a:pt x="1748" y="2994"/>
                  </a:lnTo>
                  <a:lnTo>
                    <a:pt x="1721" y="3029"/>
                  </a:lnTo>
                  <a:lnTo>
                    <a:pt x="1691" y="3061"/>
                  </a:lnTo>
                  <a:lnTo>
                    <a:pt x="1659" y="3087"/>
                  </a:lnTo>
                  <a:lnTo>
                    <a:pt x="1712" y="3104"/>
                  </a:lnTo>
                  <a:lnTo>
                    <a:pt x="1764" y="3127"/>
                  </a:lnTo>
                  <a:lnTo>
                    <a:pt x="1812" y="3153"/>
                  </a:lnTo>
                  <a:lnTo>
                    <a:pt x="1857" y="3184"/>
                  </a:lnTo>
                  <a:lnTo>
                    <a:pt x="1897" y="3217"/>
                  </a:lnTo>
                  <a:lnTo>
                    <a:pt x="1934" y="3253"/>
                  </a:lnTo>
                  <a:lnTo>
                    <a:pt x="1965" y="3291"/>
                  </a:lnTo>
                  <a:lnTo>
                    <a:pt x="1992" y="3329"/>
                  </a:lnTo>
                  <a:lnTo>
                    <a:pt x="2014" y="3369"/>
                  </a:lnTo>
                  <a:lnTo>
                    <a:pt x="2030" y="3409"/>
                  </a:lnTo>
                  <a:lnTo>
                    <a:pt x="2040" y="3447"/>
                  </a:lnTo>
                  <a:lnTo>
                    <a:pt x="2043" y="3484"/>
                  </a:lnTo>
                  <a:lnTo>
                    <a:pt x="2040" y="3501"/>
                  </a:lnTo>
                  <a:lnTo>
                    <a:pt x="2029" y="3517"/>
                  </a:lnTo>
                  <a:lnTo>
                    <a:pt x="2012" y="3532"/>
                  </a:lnTo>
                  <a:lnTo>
                    <a:pt x="1990" y="3545"/>
                  </a:lnTo>
                  <a:lnTo>
                    <a:pt x="1963" y="3558"/>
                  </a:lnTo>
                  <a:lnTo>
                    <a:pt x="1929" y="3568"/>
                  </a:lnTo>
                  <a:lnTo>
                    <a:pt x="1893" y="3578"/>
                  </a:lnTo>
                  <a:lnTo>
                    <a:pt x="1852" y="3586"/>
                  </a:lnTo>
                  <a:lnTo>
                    <a:pt x="1809" y="3594"/>
                  </a:lnTo>
                  <a:lnTo>
                    <a:pt x="1763" y="3600"/>
                  </a:lnTo>
                  <a:lnTo>
                    <a:pt x="1714" y="3606"/>
                  </a:lnTo>
                  <a:lnTo>
                    <a:pt x="1663" y="3609"/>
                  </a:lnTo>
                  <a:lnTo>
                    <a:pt x="1611" y="3611"/>
                  </a:lnTo>
                  <a:lnTo>
                    <a:pt x="1558" y="3612"/>
                  </a:lnTo>
                  <a:lnTo>
                    <a:pt x="1506" y="3612"/>
                  </a:lnTo>
                  <a:lnTo>
                    <a:pt x="1453" y="3611"/>
                  </a:lnTo>
                  <a:lnTo>
                    <a:pt x="1401" y="3609"/>
                  </a:lnTo>
                  <a:lnTo>
                    <a:pt x="1351" y="3606"/>
                  </a:lnTo>
                  <a:lnTo>
                    <a:pt x="1303" y="3600"/>
                  </a:lnTo>
                  <a:lnTo>
                    <a:pt x="1256" y="3594"/>
                  </a:lnTo>
                  <a:lnTo>
                    <a:pt x="1212" y="3586"/>
                  </a:lnTo>
                  <a:lnTo>
                    <a:pt x="1171" y="3578"/>
                  </a:lnTo>
                  <a:lnTo>
                    <a:pt x="1135" y="3568"/>
                  </a:lnTo>
                  <a:lnTo>
                    <a:pt x="1103" y="3558"/>
                  </a:lnTo>
                  <a:lnTo>
                    <a:pt x="1075" y="3545"/>
                  </a:lnTo>
                  <a:lnTo>
                    <a:pt x="1052" y="3532"/>
                  </a:lnTo>
                  <a:lnTo>
                    <a:pt x="1036" y="3517"/>
                  </a:lnTo>
                  <a:lnTo>
                    <a:pt x="1025" y="3501"/>
                  </a:lnTo>
                  <a:lnTo>
                    <a:pt x="1021" y="3484"/>
                  </a:lnTo>
                  <a:lnTo>
                    <a:pt x="1024" y="3447"/>
                  </a:lnTo>
                  <a:lnTo>
                    <a:pt x="1034" y="3409"/>
                  </a:lnTo>
                  <a:lnTo>
                    <a:pt x="1050" y="3369"/>
                  </a:lnTo>
                  <a:lnTo>
                    <a:pt x="1072" y="3329"/>
                  </a:lnTo>
                  <a:lnTo>
                    <a:pt x="1099" y="3291"/>
                  </a:lnTo>
                  <a:lnTo>
                    <a:pt x="1130" y="3253"/>
                  </a:lnTo>
                  <a:lnTo>
                    <a:pt x="1167" y="3217"/>
                  </a:lnTo>
                  <a:lnTo>
                    <a:pt x="1209" y="3184"/>
                  </a:lnTo>
                  <a:lnTo>
                    <a:pt x="1253" y="3153"/>
                  </a:lnTo>
                  <a:lnTo>
                    <a:pt x="1301" y="3127"/>
                  </a:lnTo>
                  <a:lnTo>
                    <a:pt x="1352" y="3104"/>
                  </a:lnTo>
                  <a:lnTo>
                    <a:pt x="1406" y="3087"/>
                  </a:lnTo>
                  <a:lnTo>
                    <a:pt x="1373" y="3061"/>
                  </a:lnTo>
                  <a:lnTo>
                    <a:pt x="1343" y="3029"/>
                  </a:lnTo>
                  <a:lnTo>
                    <a:pt x="1316" y="2994"/>
                  </a:lnTo>
                  <a:lnTo>
                    <a:pt x="1294" y="2955"/>
                  </a:lnTo>
                  <a:lnTo>
                    <a:pt x="1276" y="2914"/>
                  </a:lnTo>
                  <a:lnTo>
                    <a:pt x="1261" y="2872"/>
                  </a:lnTo>
                  <a:lnTo>
                    <a:pt x="1253" y="2829"/>
                  </a:lnTo>
                  <a:lnTo>
                    <a:pt x="1250" y="2787"/>
                  </a:lnTo>
                  <a:lnTo>
                    <a:pt x="1253" y="2745"/>
                  </a:lnTo>
                  <a:lnTo>
                    <a:pt x="1262" y="2704"/>
                  </a:lnTo>
                  <a:lnTo>
                    <a:pt x="1277" y="2665"/>
                  </a:lnTo>
                  <a:lnTo>
                    <a:pt x="1296" y="2630"/>
                  </a:lnTo>
                  <a:lnTo>
                    <a:pt x="1319" y="2598"/>
                  </a:lnTo>
                  <a:lnTo>
                    <a:pt x="1347" y="2569"/>
                  </a:lnTo>
                  <a:lnTo>
                    <a:pt x="1378" y="2546"/>
                  </a:lnTo>
                  <a:lnTo>
                    <a:pt x="1413" y="2526"/>
                  </a:lnTo>
                  <a:lnTo>
                    <a:pt x="1451" y="2511"/>
                  </a:lnTo>
                  <a:lnTo>
                    <a:pt x="1490" y="2502"/>
                  </a:lnTo>
                  <a:lnTo>
                    <a:pt x="1533" y="2499"/>
                  </a:lnTo>
                  <a:lnTo>
                    <a:pt x="1559" y="2501"/>
                  </a:lnTo>
                  <a:lnTo>
                    <a:pt x="1585" y="2505"/>
                  </a:lnTo>
                  <a:lnTo>
                    <a:pt x="1584" y="2491"/>
                  </a:lnTo>
                  <a:lnTo>
                    <a:pt x="1585" y="2477"/>
                  </a:lnTo>
                  <a:lnTo>
                    <a:pt x="1843" y="1498"/>
                  </a:lnTo>
                  <a:lnTo>
                    <a:pt x="1549" y="1498"/>
                  </a:lnTo>
                  <a:lnTo>
                    <a:pt x="1517" y="1495"/>
                  </a:lnTo>
                  <a:lnTo>
                    <a:pt x="1487" y="1486"/>
                  </a:lnTo>
                  <a:lnTo>
                    <a:pt x="1460" y="1471"/>
                  </a:lnTo>
                  <a:lnTo>
                    <a:pt x="1435" y="1450"/>
                  </a:lnTo>
                  <a:lnTo>
                    <a:pt x="1416" y="1427"/>
                  </a:lnTo>
                  <a:lnTo>
                    <a:pt x="1401" y="1398"/>
                  </a:lnTo>
                  <a:lnTo>
                    <a:pt x="1392" y="1367"/>
                  </a:lnTo>
                  <a:lnTo>
                    <a:pt x="1389" y="1334"/>
                  </a:lnTo>
                  <a:lnTo>
                    <a:pt x="1389" y="1048"/>
                  </a:lnTo>
                  <a:lnTo>
                    <a:pt x="1018" y="922"/>
                  </a:lnTo>
                  <a:lnTo>
                    <a:pt x="1017" y="922"/>
                  </a:lnTo>
                  <a:lnTo>
                    <a:pt x="1017" y="922"/>
                  </a:lnTo>
                  <a:lnTo>
                    <a:pt x="1015" y="922"/>
                  </a:lnTo>
                  <a:lnTo>
                    <a:pt x="1013" y="920"/>
                  </a:lnTo>
                  <a:lnTo>
                    <a:pt x="1005" y="917"/>
                  </a:lnTo>
                  <a:lnTo>
                    <a:pt x="994" y="914"/>
                  </a:lnTo>
                  <a:lnTo>
                    <a:pt x="979" y="909"/>
                  </a:lnTo>
                  <a:lnTo>
                    <a:pt x="960" y="903"/>
                  </a:lnTo>
                  <a:lnTo>
                    <a:pt x="938" y="897"/>
                  </a:lnTo>
                  <a:lnTo>
                    <a:pt x="938" y="1524"/>
                  </a:lnTo>
                  <a:lnTo>
                    <a:pt x="1010" y="2435"/>
                  </a:lnTo>
                  <a:lnTo>
                    <a:pt x="1009" y="2461"/>
                  </a:lnTo>
                  <a:lnTo>
                    <a:pt x="1002" y="2485"/>
                  </a:lnTo>
                  <a:lnTo>
                    <a:pt x="991" y="2507"/>
                  </a:lnTo>
                  <a:lnTo>
                    <a:pt x="976" y="2525"/>
                  </a:lnTo>
                  <a:lnTo>
                    <a:pt x="957" y="2540"/>
                  </a:lnTo>
                  <a:lnTo>
                    <a:pt x="935" y="2550"/>
                  </a:lnTo>
                  <a:lnTo>
                    <a:pt x="910" y="2555"/>
                  </a:lnTo>
                  <a:lnTo>
                    <a:pt x="906" y="2555"/>
                  </a:lnTo>
                  <a:lnTo>
                    <a:pt x="901" y="2555"/>
                  </a:lnTo>
                  <a:lnTo>
                    <a:pt x="878" y="2552"/>
                  </a:lnTo>
                  <a:lnTo>
                    <a:pt x="857" y="2546"/>
                  </a:lnTo>
                  <a:lnTo>
                    <a:pt x="837" y="2533"/>
                  </a:lnTo>
                  <a:lnTo>
                    <a:pt x="820" y="2517"/>
                  </a:lnTo>
                  <a:lnTo>
                    <a:pt x="808" y="2499"/>
                  </a:lnTo>
                  <a:lnTo>
                    <a:pt x="798" y="2477"/>
                  </a:lnTo>
                  <a:lnTo>
                    <a:pt x="793" y="2453"/>
                  </a:lnTo>
                  <a:lnTo>
                    <a:pt x="728" y="1630"/>
                  </a:lnTo>
                  <a:lnTo>
                    <a:pt x="707" y="1637"/>
                  </a:lnTo>
                  <a:lnTo>
                    <a:pt x="685" y="1639"/>
                  </a:lnTo>
                  <a:lnTo>
                    <a:pt x="662" y="1637"/>
                  </a:lnTo>
                  <a:lnTo>
                    <a:pt x="640" y="1630"/>
                  </a:lnTo>
                  <a:lnTo>
                    <a:pt x="575" y="2453"/>
                  </a:lnTo>
                  <a:lnTo>
                    <a:pt x="572" y="2472"/>
                  </a:lnTo>
                  <a:lnTo>
                    <a:pt x="566" y="2489"/>
                  </a:lnTo>
                  <a:lnTo>
                    <a:pt x="557" y="2505"/>
                  </a:lnTo>
                  <a:lnTo>
                    <a:pt x="597" y="2514"/>
                  </a:lnTo>
                  <a:lnTo>
                    <a:pt x="633" y="2529"/>
                  </a:lnTo>
                  <a:lnTo>
                    <a:pt x="667" y="2548"/>
                  </a:lnTo>
                  <a:lnTo>
                    <a:pt x="698" y="2573"/>
                  </a:lnTo>
                  <a:lnTo>
                    <a:pt x="725" y="2600"/>
                  </a:lnTo>
                  <a:lnTo>
                    <a:pt x="748" y="2632"/>
                  </a:lnTo>
                  <a:lnTo>
                    <a:pt x="767" y="2667"/>
                  </a:lnTo>
                  <a:lnTo>
                    <a:pt x="781" y="2705"/>
                  </a:lnTo>
                  <a:lnTo>
                    <a:pt x="790" y="2745"/>
                  </a:lnTo>
                  <a:lnTo>
                    <a:pt x="792" y="2787"/>
                  </a:lnTo>
                  <a:lnTo>
                    <a:pt x="790" y="2829"/>
                  </a:lnTo>
                  <a:lnTo>
                    <a:pt x="781" y="2872"/>
                  </a:lnTo>
                  <a:lnTo>
                    <a:pt x="767" y="2914"/>
                  </a:lnTo>
                  <a:lnTo>
                    <a:pt x="750" y="2955"/>
                  </a:lnTo>
                  <a:lnTo>
                    <a:pt x="726" y="2994"/>
                  </a:lnTo>
                  <a:lnTo>
                    <a:pt x="700" y="3029"/>
                  </a:lnTo>
                  <a:lnTo>
                    <a:pt x="670" y="3061"/>
                  </a:lnTo>
                  <a:lnTo>
                    <a:pt x="637" y="3087"/>
                  </a:lnTo>
                  <a:lnTo>
                    <a:pt x="690" y="3104"/>
                  </a:lnTo>
                  <a:lnTo>
                    <a:pt x="742" y="3127"/>
                  </a:lnTo>
                  <a:lnTo>
                    <a:pt x="790" y="3153"/>
                  </a:lnTo>
                  <a:lnTo>
                    <a:pt x="834" y="3184"/>
                  </a:lnTo>
                  <a:lnTo>
                    <a:pt x="875" y="3217"/>
                  </a:lnTo>
                  <a:lnTo>
                    <a:pt x="912" y="3253"/>
                  </a:lnTo>
                  <a:lnTo>
                    <a:pt x="944" y="3291"/>
                  </a:lnTo>
                  <a:lnTo>
                    <a:pt x="971" y="3329"/>
                  </a:lnTo>
                  <a:lnTo>
                    <a:pt x="992" y="3369"/>
                  </a:lnTo>
                  <a:lnTo>
                    <a:pt x="1008" y="3409"/>
                  </a:lnTo>
                  <a:lnTo>
                    <a:pt x="1018" y="3447"/>
                  </a:lnTo>
                  <a:lnTo>
                    <a:pt x="1021" y="3484"/>
                  </a:lnTo>
                  <a:lnTo>
                    <a:pt x="1018" y="3501"/>
                  </a:lnTo>
                  <a:lnTo>
                    <a:pt x="1006" y="3517"/>
                  </a:lnTo>
                  <a:lnTo>
                    <a:pt x="991" y="3532"/>
                  </a:lnTo>
                  <a:lnTo>
                    <a:pt x="969" y="3545"/>
                  </a:lnTo>
                  <a:lnTo>
                    <a:pt x="941" y="3558"/>
                  </a:lnTo>
                  <a:lnTo>
                    <a:pt x="908" y="3568"/>
                  </a:lnTo>
                  <a:lnTo>
                    <a:pt x="871" y="3578"/>
                  </a:lnTo>
                  <a:lnTo>
                    <a:pt x="831" y="3586"/>
                  </a:lnTo>
                  <a:lnTo>
                    <a:pt x="786" y="3594"/>
                  </a:lnTo>
                  <a:lnTo>
                    <a:pt x="741" y="3600"/>
                  </a:lnTo>
                  <a:lnTo>
                    <a:pt x="691" y="3606"/>
                  </a:lnTo>
                  <a:lnTo>
                    <a:pt x="641" y="3609"/>
                  </a:lnTo>
                  <a:lnTo>
                    <a:pt x="589" y="3611"/>
                  </a:lnTo>
                  <a:lnTo>
                    <a:pt x="536" y="3612"/>
                  </a:lnTo>
                  <a:lnTo>
                    <a:pt x="484" y="3612"/>
                  </a:lnTo>
                  <a:lnTo>
                    <a:pt x="431" y="3611"/>
                  </a:lnTo>
                  <a:lnTo>
                    <a:pt x="380" y="3609"/>
                  </a:lnTo>
                  <a:lnTo>
                    <a:pt x="328" y="3606"/>
                  </a:lnTo>
                  <a:lnTo>
                    <a:pt x="280" y="3600"/>
                  </a:lnTo>
                  <a:lnTo>
                    <a:pt x="233" y="3594"/>
                  </a:lnTo>
                  <a:lnTo>
                    <a:pt x="190" y="3586"/>
                  </a:lnTo>
                  <a:lnTo>
                    <a:pt x="150" y="3578"/>
                  </a:lnTo>
                  <a:lnTo>
                    <a:pt x="113" y="3568"/>
                  </a:lnTo>
                  <a:lnTo>
                    <a:pt x="80" y="3558"/>
                  </a:lnTo>
                  <a:lnTo>
                    <a:pt x="53" y="3545"/>
                  </a:lnTo>
                  <a:lnTo>
                    <a:pt x="30" y="3532"/>
                  </a:lnTo>
                  <a:lnTo>
                    <a:pt x="13" y="3517"/>
                  </a:lnTo>
                  <a:lnTo>
                    <a:pt x="3" y="3501"/>
                  </a:lnTo>
                  <a:lnTo>
                    <a:pt x="0" y="3484"/>
                  </a:lnTo>
                  <a:lnTo>
                    <a:pt x="3" y="3447"/>
                  </a:lnTo>
                  <a:lnTo>
                    <a:pt x="12" y="3409"/>
                  </a:lnTo>
                  <a:lnTo>
                    <a:pt x="29" y="3369"/>
                  </a:lnTo>
                  <a:lnTo>
                    <a:pt x="50" y="3329"/>
                  </a:lnTo>
                  <a:lnTo>
                    <a:pt x="77" y="3291"/>
                  </a:lnTo>
                  <a:lnTo>
                    <a:pt x="109" y="3253"/>
                  </a:lnTo>
                  <a:lnTo>
                    <a:pt x="145" y="3217"/>
                  </a:lnTo>
                  <a:lnTo>
                    <a:pt x="187" y="3184"/>
                  </a:lnTo>
                  <a:lnTo>
                    <a:pt x="231" y="3153"/>
                  </a:lnTo>
                  <a:lnTo>
                    <a:pt x="279" y="3127"/>
                  </a:lnTo>
                  <a:lnTo>
                    <a:pt x="331" y="3104"/>
                  </a:lnTo>
                  <a:lnTo>
                    <a:pt x="384" y="3087"/>
                  </a:lnTo>
                  <a:lnTo>
                    <a:pt x="351" y="3061"/>
                  </a:lnTo>
                  <a:lnTo>
                    <a:pt x="321" y="3029"/>
                  </a:lnTo>
                  <a:lnTo>
                    <a:pt x="295" y="2994"/>
                  </a:lnTo>
                  <a:lnTo>
                    <a:pt x="271" y="2955"/>
                  </a:lnTo>
                  <a:lnTo>
                    <a:pt x="254" y="2914"/>
                  </a:lnTo>
                  <a:lnTo>
                    <a:pt x="240" y="2872"/>
                  </a:lnTo>
                  <a:lnTo>
                    <a:pt x="231" y="2829"/>
                  </a:lnTo>
                  <a:lnTo>
                    <a:pt x="229" y="2787"/>
                  </a:lnTo>
                  <a:lnTo>
                    <a:pt x="231" y="2743"/>
                  </a:lnTo>
                  <a:lnTo>
                    <a:pt x="240" y="2703"/>
                  </a:lnTo>
                  <a:lnTo>
                    <a:pt x="256" y="2664"/>
                  </a:lnTo>
                  <a:lnTo>
                    <a:pt x="275" y="2629"/>
                  </a:lnTo>
                  <a:lnTo>
                    <a:pt x="299" y="2597"/>
                  </a:lnTo>
                  <a:lnTo>
                    <a:pt x="327" y="2568"/>
                  </a:lnTo>
                  <a:lnTo>
                    <a:pt x="360" y="2544"/>
                  </a:lnTo>
                  <a:lnTo>
                    <a:pt x="395" y="2525"/>
                  </a:lnTo>
                  <a:lnTo>
                    <a:pt x="379" y="2507"/>
                  </a:lnTo>
                  <a:lnTo>
                    <a:pt x="368" y="2485"/>
                  </a:lnTo>
                  <a:lnTo>
                    <a:pt x="361" y="2461"/>
                  </a:lnTo>
                  <a:lnTo>
                    <a:pt x="360" y="2435"/>
                  </a:lnTo>
                  <a:lnTo>
                    <a:pt x="431" y="1524"/>
                  </a:lnTo>
                  <a:lnTo>
                    <a:pt x="431" y="897"/>
                  </a:lnTo>
                  <a:lnTo>
                    <a:pt x="414" y="901"/>
                  </a:lnTo>
                  <a:lnTo>
                    <a:pt x="400" y="906"/>
                  </a:lnTo>
                  <a:lnTo>
                    <a:pt x="266" y="1517"/>
                  </a:lnTo>
                  <a:lnTo>
                    <a:pt x="259" y="1538"/>
                  </a:lnTo>
                  <a:lnTo>
                    <a:pt x="249" y="1555"/>
                  </a:lnTo>
                  <a:lnTo>
                    <a:pt x="235" y="1570"/>
                  </a:lnTo>
                  <a:lnTo>
                    <a:pt x="218" y="1580"/>
                  </a:lnTo>
                  <a:lnTo>
                    <a:pt x="199" y="1587"/>
                  </a:lnTo>
                  <a:lnTo>
                    <a:pt x="179" y="1589"/>
                  </a:lnTo>
                  <a:lnTo>
                    <a:pt x="159" y="1588"/>
                  </a:lnTo>
                  <a:lnTo>
                    <a:pt x="139" y="1580"/>
                  </a:lnTo>
                  <a:lnTo>
                    <a:pt x="122" y="1570"/>
                  </a:lnTo>
                  <a:lnTo>
                    <a:pt x="107" y="1555"/>
                  </a:lnTo>
                  <a:lnTo>
                    <a:pt x="97" y="1538"/>
                  </a:lnTo>
                  <a:lnTo>
                    <a:pt x="90" y="1519"/>
                  </a:lnTo>
                  <a:lnTo>
                    <a:pt x="88" y="1498"/>
                  </a:lnTo>
                  <a:lnTo>
                    <a:pt x="89" y="1478"/>
                  </a:lnTo>
                  <a:lnTo>
                    <a:pt x="235" y="815"/>
                  </a:lnTo>
                  <a:lnTo>
                    <a:pt x="236" y="811"/>
                  </a:lnTo>
                  <a:lnTo>
                    <a:pt x="237" y="809"/>
                  </a:lnTo>
                  <a:lnTo>
                    <a:pt x="238" y="806"/>
                  </a:lnTo>
                  <a:lnTo>
                    <a:pt x="241" y="798"/>
                  </a:lnTo>
                  <a:lnTo>
                    <a:pt x="246" y="789"/>
                  </a:lnTo>
                  <a:lnTo>
                    <a:pt x="250" y="782"/>
                  </a:lnTo>
                  <a:lnTo>
                    <a:pt x="256" y="775"/>
                  </a:lnTo>
                  <a:lnTo>
                    <a:pt x="261" y="769"/>
                  </a:lnTo>
                  <a:lnTo>
                    <a:pt x="268" y="763"/>
                  </a:lnTo>
                  <a:lnTo>
                    <a:pt x="273" y="759"/>
                  </a:lnTo>
                  <a:lnTo>
                    <a:pt x="278" y="757"/>
                  </a:lnTo>
                  <a:lnTo>
                    <a:pt x="284" y="753"/>
                  </a:lnTo>
                  <a:lnTo>
                    <a:pt x="286" y="752"/>
                  </a:lnTo>
                  <a:lnTo>
                    <a:pt x="289" y="750"/>
                  </a:lnTo>
                  <a:lnTo>
                    <a:pt x="292" y="748"/>
                  </a:lnTo>
                  <a:lnTo>
                    <a:pt x="297" y="746"/>
                  </a:lnTo>
                  <a:lnTo>
                    <a:pt x="307" y="743"/>
                  </a:lnTo>
                  <a:lnTo>
                    <a:pt x="323" y="737"/>
                  </a:lnTo>
                  <a:lnTo>
                    <a:pt x="344" y="731"/>
                  </a:lnTo>
                  <a:lnTo>
                    <a:pt x="369" y="724"/>
                  </a:lnTo>
                  <a:lnTo>
                    <a:pt x="397" y="716"/>
                  </a:lnTo>
                  <a:lnTo>
                    <a:pt x="428" y="707"/>
                  </a:lnTo>
                  <a:lnTo>
                    <a:pt x="461" y="699"/>
                  </a:lnTo>
                  <a:lnTo>
                    <a:pt x="497" y="691"/>
                  </a:lnTo>
                  <a:lnTo>
                    <a:pt x="535" y="684"/>
                  </a:lnTo>
                  <a:lnTo>
                    <a:pt x="573" y="677"/>
                  </a:lnTo>
                  <a:lnTo>
                    <a:pt x="612" y="673"/>
                  </a:lnTo>
                  <a:lnTo>
                    <a:pt x="651" y="669"/>
                  </a:lnTo>
                  <a:lnTo>
                    <a:pt x="672" y="713"/>
                  </a:lnTo>
                  <a:lnTo>
                    <a:pt x="672" y="713"/>
                  </a:lnTo>
                  <a:lnTo>
                    <a:pt x="612" y="1197"/>
                  </a:lnTo>
                  <a:lnTo>
                    <a:pt x="685" y="1325"/>
                  </a:lnTo>
                  <a:lnTo>
                    <a:pt x="756" y="1197"/>
                  </a:lnTo>
                  <a:lnTo>
                    <a:pt x="696" y="713"/>
                  </a:lnTo>
                  <a:lnTo>
                    <a:pt x="696" y="713"/>
                  </a:lnTo>
                  <a:lnTo>
                    <a:pt x="718" y="669"/>
                  </a:lnTo>
                  <a:lnTo>
                    <a:pt x="759" y="673"/>
                  </a:lnTo>
                  <a:lnTo>
                    <a:pt x="800" y="678"/>
                  </a:lnTo>
                  <a:lnTo>
                    <a:pt x="839" y="684"/>
                  </a:lnTo>
                  <a:lnTo>
                    <a:pt x="878" y="692"/>
                  </a:lnTo>
                  <a:lnTo>
                    <a:pt x="915" y="700"/>
                  </a:lnTo>
                  <a:lnTo>
                    <a:pt x="950" y="709"/>
                  </a:lnTo>
                  <a:lnTo>
                    <a:pt x="982" y="718"/>
                  </a:lnTo>
                  <a:lnTo>
                    <a:pt x="1010" y="726"/>
                  </a:lnTo>
                  <a:lnTo>
                    <a:pt x="1033" y="734"/>
                  </a:lnTo>
                  <a:lnTo>
                    <a:pt x="1053" y="740"/>
                  </a:lnTo>
                  <a:lnTo>
                    <a:pt x="1067" y="744"/>
                  </a:lnTo>
                  <a:lnTo>
                    <a:pt x="1075" y="748"/>
                  </a:lnTo>
                  <a:lnTo>
                    <a:pt x="1387" y="853"/>
                  </a:lnTo>
                  <a:lnTo>
                    <a:pt x="1387" y="350"/>
                  </a:lnTo>
                  <a:lnTo>
                    <a:pt x="1391" y="317"/>
                  </a:lnTo>
                  <a:lnTo>
                    <a:pt x="1401" y="286"/>
                  </a:lnTo>
                  <a:lnTo>
                    <a:pt x="1415" y="257"/>
                  </a:lnTo>
                  <a:lnTo>
                    <a:pt x="1435" y="234"/>
                  </a:lnTo>
                  <a:lnTo>
                    <a:pt x="1459" y="213"/>
                  </a:lnTo>
                  <a:lnTo>
                    <a:pt x="1487" y="198"/>
                  </a:lnTo>
                  <a:lnTo>
                    <a:pt x="1517" y="189"/>
                  </a:lnTo>
                  <a:lnTo>
                    <a:pt x="1549" y="186"/>
                  </a:lnTo>
                  <a:lnTo>
                    <a:pt x="2174" y="186"/>
                  </a:lnTo>
                  <a:lnTo>
                    <a:pt x="2174" y="62"/>
                  </a:lnTo>
                  <a:lnTo>
                    <a:pt x="2177" y="42"/>
                  </a:lnTo>
                  <a:lnTo>
                    <a:pt x="2186" y="25"/>
                  </a:lnTo>
                  <a:lnTo>
                    <a:pt x="2200" y="12"/>
                  </a:lnTo>
                  <a:lnTo>
                    <a:pt x="2215" y="4"/>
                  </a:lnTo>
                  <a:lnTo>
                    <a:pt x="22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2" name="Table 1">
            <a:extLst>
              <a:ext uri="{FF2B5EF4-FFF2-40B4-BE49-F238E27FC236}">
                <a16:creationId xmlns:a16="http://schemas.microsoft.com/office/drawing/2014/main" id="{F2EF1B98-27F8-4D5C-8037-7E3EA4266677}"/>
              </a:ext>
            </a:extLst>
          </p:cNvPr>
          <p:cNvGraphicFramePr>
            <a:graphicFrameLocks noGrp="1"/>
          </p:cNvGraphicFramePr>
          <p:nvPr>
            <p:extLst>
              <p:ext uri="{D42A27DB-BD31-4B8C-83A1-F6EECF244321}">
                <p14:modId xmlns:p14="http://schemas.microsoft.com/office/powerpoint/2010/main" val="3871484379"/>
              </p:ext>
            </p:extLst>
          </p:nvPr>
        </p:nvGraphicFramePr>
        <p:xfrm>
          <a:off x="6061314" y="2920913"/>
          <a:ext cx="5874384" cy="2705989"/>
        </p:xfrm>
        <a:graphic>
          <a:graphicData uri="http://schemas.openxmlformats.org/drawingml/2006/table">
            <a:tbl>
              <a:tblPr firstRow="1" firstCol="1" bandRow="1">
                <a:tableStyleId>{F5AB1C69-6EDB-4FF4-983F-18BD219EF322}</a:tableStyleId>
              </a:tblPr>
              <a:tblGrid>
                <a:gridCol w="736968">
                  <a:extLst>
                    <a:ext uri="{9D8B030D-6E8A-4147-A177-3AD203B41FA5}">
                      <a16:colId xmlns:a16="http://schemas.microsoft.com/office/drawing/2014/main" val="1714615534"/>
                    </a:ext>
                  </a:extLst>
                </a:gridCol>
                <a:gridCol w="2295094">
                  <a:extLst>
                    <a:ext uri="{9D8B030D-6E8A-4147-A177-3AD203B41FA5}">
                      <a16:colId xmlns:a16="http://schemas.microsoft.com/office/drawing/2014/main" val="4044629738"/>
                    </a:ext>
                  </a:extLst>
                </a:gridCol>
                <a:gridCol w="1505350">
                  <a:extLst>
                    <a:ext uri="{9D8B030D-6E8A-4147-A177-3AD203B41FA5}">
                      <a16:colId xmlns:a16="http://schemas.microsoft.com/office/drawing/2014/main" val="1119084365"/>
                    </a:ext>
                  </a:extLst>
                </a:gridCol>
                <a:gridCol w="1336972">
                  <a:extLst>
                    <a:ext uri="{9D8B030D-6E8A-4147-A177-3AD203B41FA5}">
                      <a16:colId xmlns:a16="http://schemas.microsoft.com/office/drawing/2014/main" val="2098038646"/>
                    </a:ext>
                  </a:extLst>
                </a:gridCol>
              </a:tblGrid>
              <a:tr h="241929">
                <a:tc>
                  <a:txBody>
                    <a:bodyPr/>
                    <a:lstStyle/>
                    <a:p>
                      <a:pPr algn="ctr">
                        <a:lnSpc>
                          <a:spcPct val="150000"/>
                        </a:lnSpc>
                        <a:spcAft>
                          <a:spcPts val="0"/>
                        </a:spcAft>
                      </a:pPr>
                      <a:r>
                        <a:rPr lang="en-PH" sz="1200">
                          <a:effectLst/>
                        </a:rPr>
                        <a:t>Ranking</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Provinces</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Number of Tourists</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Hotel Cluster</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46700453"/>
                  </a:ext>
                </a:extLst>
              </a:tr>
              <a:tr h="241929">
                <a:tc>
                  <a:txBody>
                    <a:bodyPr/>
                    <a:lstStyle/>
                    <a:p>
                      <a:pPr algn="ctr">
                        <a:lnSpc>
                          <a:spcPct val="150000"/>
                        </a:lnSpc>
                        <a:spcAft>
                          <a:spcPts val="0"/>
                        </a:spcAft>
                      </a:pPr>
                      <a:r>
                        <a:rPr lang="en-PH" sz="1200">
                          <a:effectLst/>
                        </a:rPr>
                        <a:t>1</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dirty="0">
                          <a:effectLst/>
                        </a:rPr>
                        <a:t>Camarines Sur</a:t>
                      </a:r>
                      <a:endParaRPr lang="en-PH"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3,083,284</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Cluster 0</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13804092"/>
                  </a:ext>
                </a:extLst>
              </a:tr>
              <a:tr h="241929">
                <a:tc>
                  <a:txBody>
                    <a:bodyPr/>
                    <a:lstStyle/>
                    <a:p>
                      <a:pPr algn="ctr">
                        <a:lnSpc>
                          <a:spcPct val="150000"/>
                        </a:lnSpc>
                        <a:spcAft>
                          <a:spcPts val="0"/>
                        </a:spcAft>
                      </a:pPr>
                      <a:r>
                        <a:rPr lang="en-PH" sz="1200">
                          <a:effectLst/>
                        </a:rPr>
                        <a:t>2</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Cebu City</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2,559,742</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Cluster 2</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68562844"/>
                  </a:ext>
                </a:extLst>
              </a:tr>
              <a:tr h="241929">
                <a:tc>
                  <a:txBody>
                    <a:bodyPr/>
                    <a:lstStyle/>
                    <a:p>
                      <a:pPr algn="ctr">
                        <a:lnSpc>
                          <a:spcPct val="150000"/>
                        </a:lnSpc>
                        <a:spcAft>
                          <a:spcPts val="0"/>
                        </a:spcAft>
                      </a:pPr>
                      <a:r>
                        <a:rPr lang="en-PH" sz="1200">
                          <a:effectLst/>
                        </a:rPr>
                        <a:t>3</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Batangas</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2,552,149</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Cluster 0</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0550065"/>
                  </a:ext>
                </a:extLst>
              </a:tr>
              <a:tr h="241929">
                <a:tc>
                  <a:txBody>
                    <a:bodyPr/>
                    <a:lstStyle/>
                    <a:p>
                      <a:pPr algn="ctr">
                        <a:lnSpc>
                          <a:spcPct val="150000"/>
                        </a:lnSpc>
                        <a:spcAft>
                          <a:spcPts val="0"/>
                        </a:spcAft>
                      </a:pPr>
                      <a:r>
                        <a:rPr lang="en-PH" sz="1200">
                          <a:effectLst/>
                        </a:rPr>
                        <a:t>4</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Davao City</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2,393,395</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Cluster 2</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7753787"/>
                  </a:ext>
                </a:extLst>
              </a:tr>
              <a:tr h="241929">
                <a:tc>
                  <a:txBody>
                    <a:bodyPr/>
                    <a:lstStyle/>
                    <a:p>
                      <a:pPr algn="ctr">
                        <a:lnSpc>
                          <a:spcPct val="150000"/>
                        </a:lnSpc>
                        <a:spcAft>
                          <a:spcPts val="0"/>
                        </a:spcAft>
                      </a:pPr>
                      <a:r>
                        <a:rPr lang="en-PH" sz="1200">
                          <a:effectLst/>
                        </a:rPr>
                        <a:t>5</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Albay</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1,829,768</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Cluster 0</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6111369"/>
                  </a:ext>
                </a:extLst>
              </a:tr>
              <a:tr h="241929">
                <a:tc>
                  <a:txBody>
                    <a:bodyPr/>
                    <a:lstStyle/>
                    <a:p>
                      <a:pPr algn="ctr">
                        <a:lnSpc>
                          <a:spcPct val="150000"/>
                        </a:lnSpc>
                        <a:spcAft>
                          <a:spcPts val="0"/>
                        </a:spcAft>
                      </a:pPr>
                      <a:r>
                        <a:rPr lang="en-PH" sz="1200">
                          <a:effectLst/>
                        </a:rPr>
                        <a:t>6</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Baguio</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1,760,729</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Cluster 1</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0204187"/>
                  </a:ext>
                </a:extLst>
              </a:tr>
              <a:tr h="241929">
                <a:tc>
                  <a:txBody>
                    <a:bodyPr/>
                    <a:lstStyle/>
                    <a:p>
                      <a:pPr algn="ctr">
                        <a:lnSpc>
                          <a:spcPct val="150000"/>
                        </a:lnSpc>
                        <a:spcAft>
                          <a:spcPts val="0"/>
                        </a:spcAft>
                      </a:pPr>
                      <a:r>
                        <a:rPr lang="en-PH" sz="1200">
                          <a:effectLst/>
                        </a:rPr>
                        <a:t>7</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Lapu-Lapu</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1,716,938</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Cluster 0</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8236094"/>
                  </a:ext>
                </a:extLst>
              </a:tr>
              <a:tr h="241929">
                <a:tc>
                  <a:txBody>
                    <a:bodyPr/>
                    <a:lstStyle/>
                    <a:p>
                      <a:pPr algn="ctr">
                        <a:lnSpc>
                          <a:spcPct val="150000"/>
                        </a:lnSpc>
                        <a:spcAft>
                          <a:spcPts val="0"/>
                        </a:spcAft>
                      </a:pPr>
                      <a:r>
                        <a:rPr lang="en-PH" sz="1200">
                          <a:effectLst/>
                        </a:rPr>
                        <a:t>8</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Bohol</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1,496,129</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Cluster 2</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6217055"/>
                  </a:ext>
                </a:extLst>
              </a:tr>
              <a:tr h="241929">
                <a:tc>
                  <a:txBody>
                    <a:bodyPr/>
                    <a:lstStyle/>
                    <a:p>
                      <a:pPr algn="ctr">
                        <a:lnSpc>
                          <a:spcPct val="150000"/>
                        </a:lnSpc>
                        <a:spcAft>
                          <a:spcPts val="0"/>
                        </a:spcAft>
                      </a:pPr>
                      <a:r>
                        <a:rPr lang="en-PH" sz="1200">
                          <a:effectLst/>
                        </a:rPr>
                        <a:t>9</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Puerto Princesa</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1,278,318</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Cluster 1</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35285241"/>
                  </a:ext>
                </a:extLst>
              </a:tr>
              <a:tr h="241929">
                <a:tc>
                  <a:txBody>
                    <a:bodyPr/>
                    <a:lstStyle/>
                    <a:p>
                      <a:pPr algn="ctr">
                        <a:lnSpc>
                          <a:spcPct val="150000"/>
                        </a:lnSpc>
                        <a:spcAft>
                          <a:spcPts val="0"/>
                        </a:spcAft>
                      </a:pPr>
                      <a:r>
                        <a:rPr lang="en-PH" sz="1200">
                          <a:effectLst/>
                        </a:rPr>
                        <a:t>10</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Iloilo City</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a:effectLst/>
                        </a:rPr>
                        <a:t>1,242,087</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PH" sz="1200" dirty="0">
                          <a:effectLst/>
                        </a:rPr>
                        <a:t>Cluster 4</a:t>
                      </a:r>
                      <a:endParaRPr lang="en-PH"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25349669"/>
                  </a:ext>
                </a:extLst>
              </a:tr>
            </a:tbl>
          </a:graphicData>
        </a:graphic>
      </p:graphicFrame>
    </p:spTree>
    <p:extLst>
      <p:ext uri="{BB962C8B-B14F-4D97-AF65-F5344CB8AC3E}">
        <p14:creationId xmlns:p14="http://schemas.microsoft.com/office/powerpoint/2010/main" val="400726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ody of water&#10;&#10;Description automatically generated">
            <a:extLst>
              <a:ext uri="{FF2B5EF4-FFF2-40B4-BE49-F238E27FC236}">
                <a16:creationId xmlns:a16="http://schemas.microsoft.com/office/drawing/2014/main" id="{D11D291B-F622-4C1E-AF8C-5775E06EF4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909600"/>
          </a:xfrm>
          <a:prstGeom prst="rect">
            <a:avLst/>
          </a:prstGeom>
        </p:spPr>
      </p:pic>
      <p:sp>
        <p:nvSpPr>
          <p:cNvPr id="13" name="TextBox 12">
            <a:extLst>
              <a:ext uri="{FF2B5EF4-FFF2-40B4-BE49-F238E27FC236}">
                <a16:creationId xmlns:a16="http://schemas.microsoft.com/office/drawing/2014/main" id="{1BC11A5E-935E-4576-B1AF-280D0B4D0D4A}"/>
              </a:ext>
            </a:extLst>
          </p:cNvPr>
          <p:cNvSpPr txBox="1"/>
          <p:nvPr/>
        </p:nvSpPr>
        <p:spPr>
          <a:xfrm>
            <a:off x="2616274" y="2788632"/>
            <a:ext cx="6959452" cy="2862322"/>
          </a:xfrm>
          <a:prstGeom prst="rect">
            <a:avLst/>
          </a:prstGeom>
          <a:solidFill>
            <a:schemeClr val="bg2"/>
          </a:solidFill>
          <a:ln>
            <a:solidFill>
              <a:schemeClr val="bg2"/>
            </a:solidFill>
          </a:ln>
        </p:spPr>
        <p:txBody>
          <a:bodyPr wrap="square" rtlCol="0">
            <a:spAutoFit/>
          </a:bodyPr>
          <a:lstStyle/>
          <a:p>
            <a:pPr algn="just"/>
            <a:r>
              <a:rPr lang="en-PH" sz="1400" dirty="0"/>
              <a:t>          </a:t>
            </a:r>
            <a:r>
              <a:rPr lang="en-PH" dirty="0"/>
              <a:t>From all the evaluation and discussion of results, it can be recommended that 8 out of the top 10 provinces should be added with hotels. These 8 provinces are all except Baguio and Puerto </a:t>
            </a:r>
            <a:r>
              <a:rPr lang="en-PH" dirty="0" err="1"/>
              <a:t>Princesa</a:t>
            </a:r>
            <a:r>
              <a:rPr lang="en-PH" dirty="0"/>
              <a:t>. To further optimize the analysis, Camarines Sur should be the focus of the construction industry to establish so much more hotels as it has the highest number of tourists having their vacation back in 2018, yet grouped in the cluster with the least number of hotels available, in order to better accommodate all the tourists. The other seven provinces should also be added with more hotels in proportion to their tourism data and the hotel clustering labels they were labeled.</a:t>
            </a:r>
          </a:p>
        </p:txBody>
      </p:sp>
      <p:sp>
        <p:nvSpPr>
          <p:cNvPr id="8" name="Rectangle 7">
            <a:extLst>
              <a:ext uri="{FF2B5EF4-FFF2-40B4-BE49-F238E27FC236}">
                <a16:creationId xmlns:a16="http://schemas.microsoft.com/office/drawing/2014/main" id="{430792DC-8E54-4B6D-8DB9-76B455152E5C}"/>
              </a:ext>
            </a:extLst>
          </p:cNvPr>
          <p:cNvSpPr/>
          <p:nvPr/>
        </p:nvSpPr>
        <p:spPr>
          <a:xfrm>
            <a:off x="0" y="334883"/>
            <a:ext cx="12192000" cy="14508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AA55DC-2847-4B04-95F7-80C099E02DD8}"/>
              </a:ext>
            </a:extLst>
          </p:cNvPr>
          <p:cNvSpPr/>
          <p:nvPr/>
        </p:nvSpPr>
        <p:spPr>
          <a:xfrm>
            <a:off x="2521699" y="671222"/>
            <a:ext cx="5202286" cy="769441"/>
          </a:xfrm>
          <a:prstGeom prst="rect">
            <a:avLst/>
          </a:prstGeom>
        </p:spPr>
        <p:txBody>
          <a:bodyPr wrap="square">
            <a:spAutoFit/>
          </a:bodyPr>
          <a:lstStyle/>
          <a:p>
            <a:r>
              <a:rPr lang="en-US" sz="4400" dirty="0">
                <a:solidFill>
                  <a:schemeClr val="bg1"/>
                </a:solidFill>
                <a:latin typeface="Arial" panose="020B0604020202020204" pitchFamily="34" charset="0"/>
                <a:cs typeface="Arial" panose="020B0604020202020204" pitchFamily="34" charset="0"/>
              </a:rPr>
              <a:t>Conclusion</a:t>
            </a:r>
          </a:p>
        </p:txBody>
      </p:sp>
      <p:pic>
        <p:nvPicPr>
          <p:cNvPr id="4" name="Graphic 3" descr="Questions">
            <a:extLst>
              <a:ext uri="{FF2B5EF4-FFF2-40B4-BE49-F238E27FC236}">
                <a16:creationId xmlns:a16="http://schemas.microsoft.com/office/drawing/2014/main" id="{148262DB-C0CE-4484-B91E-86661939DA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4201" y="517462"/>
            <a:ext cx="1067498" cy="1067498"/>
          </a:xfrm>
          <a:prstGeom prst="rect">
            <a:avLst/>
          </a:prstGeom>
        </p:spPr>
      </p:pic>
    </p:spTree>
    <p:extLst>
      <p:ext uri="{BB962C8B-B14F-4D97-AF65-F5344CB8AC3E}">
        <p14:creationId xmlns:p14="http://schemas.microsoft.com/office/powerpoint/2010/main" val="249445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ody of water&#10;&#10;Description automatically generated">
            <a:extLst>
              <a:ext uri="{FF2B5EF4-FFF2-40B4-BE49-F238E27FC236}">
                <a16:creationId xmlns:a16="http://schemas.microsoft.com/office/drawing/2014/main" id="{D11D291B-F622-4C1E-AF8C-5775E06EF4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909600"/>
          </a:xfrm>
          <a:prstGeom prst="rect">
            <a:avLst/>
          </a:prstGeom>
        </p:spPr>
      </p:pic>
      <p:sp>
        <p:nvSpPr>
          <p:cNvPr id="13" name="TextBox 12">
            <a:extLst>
              <a:ext uri="{FF2B5EF4-FFF2-40B4-BE49-F238E27FC236}">
                <a16:creationId xmlns:a16="http://schemas.microsoft.com/office/drawing/2014/main" id="{1BC11A5E-935E-4576-B1AF-280D0B4D0D4A}"/>
              </a:ext>
            </a:extLst>
          </p:cNvPr>
          <p:cNvSpPr txBox="1"/>
          <p:nvPr/>
        </p:nvSpPr>
        <p:spPr>
          <a:xfrm>
            <a:off x="2463874" y="2920712"/>
            <a:ext cx="6959452" cy="1569660"/>
          </a:xfrm>
          <a:prstGeom prst="rect">
            <a:avLst/>
          </a:prstGeom>
          <a:solidFill>
            <a:schemeClr val="bg2"/>
          </a:solidFill>
          <a:ln>
            <a:solidFill>
              <a:schemeClr val="bg2"/>
            </a:solidFill>
          </a:ln>
        </p:spPr>
        <p:txBody>
          <a:bodyPr wrap="square" rtlCol="0">
            <a:spAutoFit/>
          </a:bodyPr>
          <a:lstStyle/>
          <a:p>
            <a:pPr algn="ctr"/>
            <a:r>
              <a:rPr lang="en-PH" sz="9600" dirty="0">
                <a:solidFill>
                  <a:schemeClr val="accent5"/>
                </a:solidFill>
              </a:rPr>
              <a:t>THANK YOU!</a:t>
            </a:r>
            <a:endParaRPr lang="en-PH" sz="13800" dirty="0">
              <a:solidFill>
                <a:schemeClr val="accent5"/>
              </a:solidFill>
            </a:endParaRPr>
          </a:p>
        </p:txBody>
      </p:sp>
    </p:spTree>
    <p:extLst>
      <p:ext uri="{BB962C8B-B14F-4D97-AF65-F5344CB8AC3E}">
        <p14:creationId xmlns:p14="http://schemas.microsoft.com/office/powerpoint/2010/main" val="2640682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Rectangle 1"/>
          <p:cNvSpPr/>
          <p:nvPr/>
        </p:nvSpPr>
        <p:spPr>
          <a:xfrm>
            <a:off x="0" y="1163782"/>
            <a:ext cx="12192000" cy="288570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4"/>
          <p:cNvGrpSpPr>
            <a:grpSpLocks noChangeAspect="1"/>
          </p:cNvGrpSpPr>
          <p:nvPr/>
        </p:nvGrpSpPr>
        <p:grpSpPr bwMode="auto">
          <a:xfrm>
            <a:off x="803276" y="1839913"/>
            <a:ext cx="2976563" cy="4418013"/>
            <a:chOff x="506" y="1159"/>
            <a:chExt cx="1875" cy="2783"/>
          </a:xfrm>
        </p:grpSpPr>
        <p:sp>
          <p:nvSpPr>
            <p:cNvPr id="12" name="Freeform 5"/>
            <p:cNvSpPr>
              <a:spLocks/>
            </p:cNvSpPr>
            <p:nvPr/>
          </p:nvSpPr>
          <p:spPr bwMode="auto">
            <a:xfrm>
              <a:off x="506" y="1159"/>
              <a:ext cx="1875" cy="2783"/>
            </a:xfrm>
            <a:custGeom>
              <a:avLst/>
              <a:gdLst>
                <a:gd name="T0" fmla="*/ 112 w 1528"/>
                <a:gd name="T1" fmla="*/ 0 h 2269"/>
                <a:gd name="T2" fmla="*/ 1416 w 1528"/>
                <a:gd name="T3" fmla="*/ 0 h 2269"/>
                <a:gd name="T4" fmla="*/ 1528 w 1528"/>
                <a:gd name="T5" fmla="*/ 112 h 2269"/>
                <a:gd name="T6" fmla="*/ 1528 w 1528"/>
                <a:gd name="T7" fmla="*/ 2157 h 2269"/>
                <a:gd name="T8" fmla="*/ 1416 w 1528"/>
                <a:gd name="T9" fmla="*/ 2269 h 2269"/>
                <a:gd name="T10" fmla="*/ 112 w 1528"/>
                <a:gd name="T11" fmla="*/ 2269 h 2269"/>
                <a:gd name="T12" fmla="*/ 0 w 1528"/>
                <a:gd name="T13" fmla="*/ 2157 h 2269"/>
                <a:gd name="T14" fmla="*/ 0 w 1528"/>
                <a:gd name="T15" fmla="*/ 112 h 2269"/>
                <a:gd name="T16" fmla="*/ 112 w 1528"/>
                <a:gd name="T17" fmla="*/ 0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8" h="2269">
                  <a:moveTo>
                    <a:pt x="112" y="0"/>
                  </a:moveTo>
                  <a:cubicBezTo>
                    <a:pt x="1416" y="0"/>
                    <a:pt x="1416" y="0"/>
                    <a:pt x="1416" y="0"/>
                  </a:cubicBezTo>
                  <a:cubicBezTo>
                    <a:pt x="1477" y="0"/>
                    <a:pt x="1528" y="50"/>
                    <a:pt x="1528" y="112"/>
                  </a:cubicBezTo>
                  <a:cubicBezTo>
                    <a:pt x="1528" y="2157"/>
                    <a:pt x="1528" y="2157"/>
                    <a:pt x="1528" y="2157"/>
                  </a:cubicBezTo>
                  <a:cubicBezTo>
                    <a:pt x="1528" y="2218"/>
                    <a:pt x="1477" y="2269"/>
                    <a:pt x="1416" y="2269"/>
                  </a:cubicBezTo>
                  <a:cubicBezTo>
                    <a:pt x="112" y="2269"/>
                    <a:pt x="112" y="2269"/>
                    <a:pt x="112" y="2269"/>
                  </a:cubicBezTo>
                  <a:cubicBezTo>
                    <a:pt x="50" y="2269"/>
                    <a:pt x="0" y="2218"/>
                    <a:pt x="0" y="2157"/>
                  </a:cubicBezTo>
                  <a:cubicBezTo>
                    <a:pt x="0" y="112"/>
                    <a:pt x="0" y="112"/>
                    <a:pt x="0" y="112"/>
                  </a:cubicBezTo>
                  <a:cubicBezTo>
                    <a:pt x="0" y="50"/>
                    <a:pt x="50" y="0"/>
                    <a:pt x="112"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599" y="1428"/>
              <a:ext cx="1689" cy="2242"/>
            </a:xfrm>
            <a:custGeom>
              <a:avLst/>
              <a:gdLst>
                <a:gd name="T0" fmla="*/ 4 w 1376"/>
                <a:gd name="T1" fmla="*/ 0 h 1828"/>
                <a:gd name="T2" fmla="*/ 1372 w 1376"/>
                <a:gd name="T3" fmla="*/ 0 h 1828"/>
                <a:gd name="T4" fmla="*/ 1376 w 1376"/>
                <a:gd name="T5" fmla="*/ 4 h 1828"/>
                <a:gd name="T6" fmla="*/ 1376 w 1376"/>
                <a:gd name="T7" fmla="*/ 1824 h 1828"/>
                <a:gd name="T8" fmla="*/ 1372 w 1376"/>
                <a:gd name="T9" fmla="*/ 1828 h 1828"/>
                <a:gd name="T10" fmla="*/ 4 w 1376"/>
                <a:gd name="T11" fmla="*/ 1828 h 1828"/>
                <a:gd name="T12" fmla="*/ 0 w 1376"/>
                <a:gd name="T13" fmla="*/ 1824 h 1828"/>
                <a:gd name="T14" fmla="*/ 0 w 1376"/>
                <a:gd name="T15" fmla="*/ 4 h 1828"/>
                <a:gd name="T16" fmla="*/ 4 w 1376"/>
                <a:gd name="T17"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1828">
                  <a:moveTo>
                    <a:pt x="4" y="0"/>
                  </a:moveTo>
                  <a:cubicBezTo>
                    <a:pt x="1372" y="0"/>
                    <a:pt x="1372" y="0"/>
                    <a:pt x="1372" y="0"/>
                  </a:cubicBezTo>
                  <a:cubicBezTo>
                    <a:pt x="1374" y="0"/>
                    <a:pt x="1376" y="2"/>
                    <a:pt x="1376" y="4"/>
                  </a:cubicBezTo>
                  <a:cubicBezTo>
                    <a:pt x="1376" y="1824"/>
                    <a:pt x="1376" y="1824"/>
                    <a:pt x="1376" y="1824"/>
                  </a:cubicBezTo>
                  <a:cubicBezTo>
                    <a:pt x="1376" y="1826"/>
                    <a:pt x="1374" y="1828"/>
                    <a:pt x="1372" y="1828"/>
                  </a:cubicBezTo>
                  <a:cubicBezTo>
                    <a:pt x="4" y="1828"/>
                    <a:pt x="4" y="1828"/>
                    <a:pt x="4" y="1828"/>
                  </a:cubicBezTo>
                  <a:cubicBezTo>
                    <a:pt x="2" y="1828"/>
                    <a:pt x="0" y="1826"/>
                    <a:pt x="0" y="1824"/>
                  </a:cubicBezTo>
                  <a:cubicBezTo>
                    <a:pt x="0" y="4"/>
                    <a:pt x="0" y="4"/>
                    <a:pt x="0" y="4"/>
                  </a:cubicBezTo>
                  <a:cubicBezTo>
                    <a:pt x="0" y="2"/>
                    <a:pt x="2" y="0"/>
                    <a:pt x="4" y="0"/>
                  </a:cubicBez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7"/>
            <p:cNvSpPr>
              <a:spLocks noChangeArrowheads="1"/>
            </p:cNvSpPr>
            <p:nvPr/>
          </p:nvSpPr>
          <p:spPr bwMode="auto">
            <a:xfrm>
              <a:off x="1373" y="3738"/>
              <a:ext cx="140" cy="139"/>
            </a:xfrm>
            <a:prstGeom prst="ellipse">
              <a:avLst/>
            </a:prstGeom>
            <a:solidFill>
              <a:srgbClr val="D3D1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8"/>
            <p:cNvSpPr>
              <a:spLocks noChangeArrowheads="1"/>
            </p:cNvSpPr>
            <p:nvPr/>
          </p:nvSpPr>
          <p:spPr bwMode="auto">
            <a:xfrm>
              <a:off x="1426" y="1291"/>
              <a:ext cx="35" cy="34"/>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a:xfrm>
            <a:off x="4583156" y="5390198"/>
            <a:ext cx="1327788" cy="584775"/>
          </a:xfrm>
          <a:prstGeom prst="rect">
            <a:avLst/>
          </a:prstGeom>
          <a:ln>
            <a:noFill/>
          </a:ln>
        </p:spPr>
        <p:txBody>
          <a:bodyPr wrap="square">
            <a:spAutoFit/>
          </a:body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Beautiful islands</a:t>
            </a:r>
            <a:endParaRPr lang="en-US" sz="1600" dirty="0"/>
          </a:p>
        </p:txBody>
      </p:sp>
      <p:sp>
        <p:nvSpPr>
          <p:cNvPr id="17" name="Rectangle 16"/>
          <p:cNvSpPr/>
          <p:nvPr/>
        </p:nvSpPr>
        <p:spPr>
          <a:xfrm>
            <a:off x="6017809" y="5390198"/>
            <a:ext cx="1327788" cy="830997"/>
          </a:xfrm>
          <a:prstGeom prst="rect">
            <a:avLst/>
          </a:prstGeom>
          <a:ln>
            <a:noFill/>
          </a:ln>
        </p:spPr>
        <p:txBody>
          <a:bodyPr wrap="square">
            <a:spAutoFit/>
          </a:body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Inexpensive goods and services </a:t>
            </a:r>
            <a:endParaRPr lang="en-US" sz="1600" dirty="0"/>
          </a:p>
        </p:txBody>
      </p:sp>
      <p:sp>
        <p:nvSpPr>
          <p:cNvPr id="18" name="Rectangle 17"/>
          <p:cNvSpPr/>
          <p:nvPr/>
        </p:nvSpPr>
        <p:spPr>
          <a:xfrm>
            <a:off x="7452462" y="5390198"/>
            <a:ext cx="1327788" cy="830997"/>
          </a:xfrm>
          <a:prstGeom prst="rect">
            <a:avLst/>
          </a:prstGeom>
          <a:ln>
            <a:noFill/>
          </a:ln>
        </p:spPr>
        <p:txBody>
          <a:bodyPr wrap="square">
            <a:spAutoFit/>
          </a:body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Fluent English speakers</a:t>
            </a:r>
            <a:endParaRPr lang="en-US" sz="1600" dirty="0"/>
          </a:p>
        </p:txBody>
      </p:sp>
      <p:sp>
        <p:nvSpPr>
          <p:cNvPr id="19" name="Rectangle 18"/>
          <p:cNvSpPr/>
          <p:nvPr/>
        </p:nvSpPr>
        <p:spPr>
          <a:xfrm>
            <a:off x="8887113" y="5390198"/>
            <a:ext cx="1327788" cy="584775"/>
          </a:xfrm>
          <a:prstGeom prst="rect">
            <a:avLst/>
          </a:prstGeom>
          <a:ln>
            <a:noFill/>
          </a:ln>
        </p:spPr>
        <p:txBody>
          <a:bodyPr wrap="square">
            <a:spAutoFit/>
          </a:body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Hospitable people</a:t>
            </a:r>
            <a:endParaRPr lang="en-US" sz="1600" dirty="0"/>
          </a:p>
        </p:txBody>
      </p:sp>
      <p:sp>
        <p:nvSpPr>
          <p:cNvPr id="20" name="Rectangle 19"/>
          <p:cNvSpPr/>
          <p:nvPr/>
        </p:nvSpPr>
        <p:spPr>
          <a:xfrm>
            <a:off x="10321766" y="5425702"/>
            <a:ext cx="1327788" cy="830997"/>
          </a:xfrm>
          <a:prstGeom prst="rect">
            <a:avLst/>
          </a:prstGeom>
          <a:ln>
            <a:noFill/>
          </a:ln>
        </p:spPr>
        <p:txBody>
          <a:bodyPr wrap="square">
            <a:spAutoFit/>
          </a:body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Thrill-seeking adventures</a:t>
            </a:r>
            <a:endParaRPr lang="en-US" sz="1600" dirty="0"/>
          </a:p>
        </p:txBody>
      </p:sp>
      <p:sp>
        <p:nvSpPr>
          <p:cNvPr id="27" name="TextBox 26"/>
          <p:cNvSpPr txBox="1"/>
          <p:nvPr/>
        </p:nvSpPr>
        <p:spPr>
          <a:xfrm>
            <a:off x="4211343" y="2103438"/>
            <a:ext cx="7264075" cy="1889300"/>
          </a:xfrm>
          <a:prstGeom prst="rect">
            <a:avLst/>
          </a:prstGeom>
          <a:noFill/>
        </p:spPr>
        <p:txBody>
          <a:bodyPr wrap="square" rtlCol="0">
            <a:spAutoFit/>
          </a:bodyPr>
          <a:lstStyle/>
          <a:p>
            <a:pPr algn="just">
              <a:lnSpc>
                <a:spcPct val="150000"/>
              </a:lnSpc>
            </a:pPr>
            <a:r>
              <a:rPr lang="en-PH" sz="2000" dirty="0">
                <a:solidFill>
                  <a:schemeClr val="bg1"/>
                </a:solidFill>
              </a:rPr>
              <a:t>Having the Department of Tourism’s (DOT) slogan, “It’s more fun in the Philippines,” the country’s tourism is one of the growing sectors that significantly contribute in the economy. It attracted </a:t>
            </a:r>
            <a:r>
              <a:rPr lang="en-US" sz="2000" dirty="0">
                <a:solidFill>
                  <a:schemeClr val="bg1"/>
                </a:solidFill>
              </a:rPr>
              <a:t>8,211,535 foreign tourists in different provinces last 2018 due the following:</a:t>
            </a:r>
            <a:endParaRPr lang="en-US" sz="2000" dirty="0">
              <a:solidFill>
                <a:schemeClr val="bg1"/>
              </a:solidFill>
              <a:latin typeface="Arial" panose="020B0604020202020204" pitchFamily="34" charset="0"/>
              <a:cs typeface="Arial" panose="020B0604020202020204" pitchFamily="34" charset="0"/>
            </a:endParaRPr>
          </a:p>
        </p:txBody>
      </p:sp>
      <p:sp>
        <p:nvSpPr>
          <p:cNvPr id="28" name="Rectangle 27"/>
          <p:cNvSpPr/>
          <p:nvPr/>
        </p:nvSpPr>
        <p:spPr>
          <a:xfrm>
            <a:off x="4177859" y="1307009"/>
            <a:ext cx="3135795" cy="769441"/>
          </a:xfrm>
          <a:prstGeom prst="rect">
            <a:avLst/>
          </a:prstGeom>
        </p:spPr>
        <p:txBody>
          <a:bodyPr wrap="none">
            <a:spAutoFit/>
          </a:bodyPr>
          <a:lstStyle/>
          <a:p>
            <a:r>
              <a:rPr lang="en-US" sz="4400" dirty="0">
                <a:solidFill>
                  <a:schemeClr val="accent5"/>
                </a:solidFill>
                <a:latin typeface="Arial" panose="020B0604020202020204" pitchFamily="34" charset="0"/>
                <a:cs typeface="Arial" panose="020B0604020202020204" pitchFamily="34" charset="0"/>
              </a:rPr>
              <a:t>Introduction</a:t>
            </a:r>
          </a:p>
        </p:txBody>
      </p:sp>
      <p:pic>
        <p:nvPicPr>
          <p:cNvPr id="9" name="Graphic 8" descr="Tropical scene">
            <a:extLst>
              <a:ext uri="{FF2B5EF4-FFF2-40B4-BE49-F238E27FC236}">
                <a16:creationId xmlns:a16="http://schemas.microsoft.com/office/drawing/2014/main" id="{D36414C0-936C-43B3-85C3-B5F26A62F8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9850" y="4414503"/>
            <a:ext cx="914400" cy="914400"/>
          </a:xfrm>
          <a:prstGeom prst="rect">
            <a:avLst/>
          </a:prstGeom>
        </p:spPr>
      </p:pic>
      <p:pic>
        <p:nvPicPr>
          <p:cNvPr id="21" name="Graphic 20" descr="Money">
            <a:extLst>
              <a:ext uri="{FF2B5EF4-FFF2-40B4-BE49-F238E27FC236}">
                <a16:creationId xmlns:a16="http://schemas.microsoft.com/office/drawing/2014/main" id="{1D8E4E2B-E29D-4BD3-A050-C124D569AE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4503" y="4447307"/>
            <a:ext cx="914400" cy="914400"/>
          </a:xfrm>
          <a:prstGeom prst="rect">
            <a:avLst/>
          </a:prstGeom>
        </p:spPr>
      </p:pic>
      <p:pic>
        <p:nvPicPr>
          <p:cNvPr id="23" name="Graphic 22" descr="Speech">
            <a:extLst>
              <a:ext uri="{FF2B5EF4-FFF2-40B4-BE49-F238E27FC236}">
                <a16:creationId xmlns:a16="http://schemas.microsoft.com/office/drawing/2014/main" id="{08DD91ED-9B29-4012-89E1-1097F44047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9155" y="4541318"/>
            <a:ext cx="914400" cy="914400"/>
          </a:xfrm>
          <a:prstGeom prst="rect">
            <a:avLst/>
          </a:prstGeom>
        </p:spPr>
      </p:pic>
      <p:pic>
        <p:nvPicPr>
          <p:cNvPr id="25" name="Graphic 24" descr="Children">
            <a:extLst>
              <a:ext uri="{FF2B5EF4-FFF2-40B4-BE49-F238E27FC236}">
                <a16:creationId xmlns:a16="http://schemas.microsoft.com/office/drawing/2014/main" id="{D607EC1D-5A7A-416D-9072-C8C74C79B0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69323" y="4541318"/>
            <a:ext cx="914400" cy="914400"/>
          </a:xfrm>
          <a:prstGeom prst="rect">
            <a:avLst/>
          </a:prstGeom>
        </p:spPr>
      </p:pic>
      <p:pic>
        <p:nvPicPr>
          <p:cNvPr id="29" name="Picture 28" descr="A picture containing table, person, holding, sign&#10;&#10;Description automatically generated">
            <a:extLst>
              <a:ext uri="{FF2B5EF4-FFF2-40B4-BE49-F238E27FC236}">
                <a16:creationId xmlns:a16="http://schemas.microsoft.com/office/drawing/2014/main" id="{DB27686F-1222-445D-ACBF-ABD4E61C82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0914" y="2297297"/>
            <a:ext cx="2681288" cy="1675805"/>
          </a:xfrm>
          <a:prstGeom prst="rect">
            <a:avLst/>
          </a:prstGeom>
        </p:spPr>
      </p:pic>
      <p:pic>
        <p:nvPicPr>
          <p:cNvPr id="32" name="Picture 31" descr="A picture containing photo, different, showing, show&#10;&#10;Description automatically generated">
            <a:extLst>
              <a:ext uri="{FF2B5EF4-FFF2-40B4-BE49-F238E27FC236}">
                <a16:creationId xmlns:a16="http://schemas.microsoft.com/office/drawing/2014/main" id="{1B1BAFAB-4855-4D3E-8FA3-0EC3A7B50E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914" y="3981921"/>
            <a:ext cx="2681288" cy="1844205"/>
          </a:xfrm>
          <a:prstGeom prst="rect">
            <a:avLst/>
          </a:prstGeom>
        </p:spPr>
      </p:pic>
      <p:pic>
        <p:nvPicPr>
          <p:cNvPr id="37" name="Graphic 36" descr="Mountain scene">
            <a:extLst>
              <a:ext uri="{FF2B5EF4-FFF2-40B4-BE49-F238E27FC236}">
                <a16:creationId xmlns:a16="http://schemas.microsoft.com/office/drawing/2014/main" id="{7FC98A18-09A6-47D5-A73F-04C7E92A4B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1019" y="4538183"/>
            <a:ext cx="914400" cy="914400"/>
          </a:xfrm>
          <a:prstGeom prst="rect">
            <a:avLst/>
          </a:prstGeom>
        </p:spPr>
      </p:pic>
    </p:spTree>
    <p:extLst>
      <p:ext uri="{BB962C8B-B14F-4D97-AF65-F5344CB8AC3E}">
        <p14:creationId xmlns:p14="http://schemas.microsoft.com/office/powerpoint/2010/main" val="35199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7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9" name="TextBox 18"/>
          <p:cNvSpPr txBox="1"/>
          <p:nvPr/>
        </p:nvSpPr>
        <p:spPr>
          <a:xfrm>
            <a:off x="277793" y="2042237"/>
            <a:ext cx="3953168" cy="4202561"/>
          </a:xfrm>
          <a:prstGeom prst="rect">
            <a:avLst/>
          </a:prstGeom>
          <a:noFill/>
        </p:spPr>
        <p:txBody>
          <a:bodyPr wrap="square" rtlCol="0">
            <a:spAutoFit/>
          </a:bodyPr>
          <a:lstStyle/>
          <a:p>
            <a:pPr algn="just">
              <a:lnSpc>
                <a:spcPct val="150000"/>
              </a:lnSpc>
            </a:pPr>
            <a:r>
              <a:rPr lang="en-PH" dirty="0"/>
              <a:t>          The current construction industry that is working together with the DOT is possibly relying on different inferences on where to best place a new hotel. This may result to potential investment losses and inefficient use of resources.  A data-driven analysis would significantly provide a decision that can maximize profit while promoting tourism.</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angle 1"/>
          <p:cNvSpPr/>
          <p:nvPr/>
        </p:nvSpPr>
        <p:spPr>
          <a:xfrm>
            <a:off x="0" y="996821"/>
            <a:ext cx="7069015"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p:cNvSpPr/>
          <p:nvPr/>
        </p:nvSpPr>
        <p:spPr>
          <a:xfrm>
            <a:off x="4489938" y="2262913"/>
            <a:ext cx="2989385"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02444" y="3517283"/>
            <a:ext cx="2989385" cy="855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75384" y="4765792"/>
            <a:ext cx="3423139"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p:cNvSpPr/>
          <p:nvPr/>
        </p:nvSpPr>
        <p:spPr>
          <a:xfrm>
            <a:off x="4489938" y="1852605"/>
            <a:ext cx="2579077" cy="410308"/>
          </a:xfrm>
          <a:prstGeom prst="parallelogram">
            <a:avLst>
              <a:gd name="adj" fmla="val 2221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p:nvSpPr>
        <p:spPr>
          <a:xfrm>
            <a:off x="4900246" y="3106975"/>
            <a:ext cx="2579077" cy="410308"/>
          </a:xfrm>
          <a:prstGeom prst="parallelogram">
            <a:avLst>
              <a:gd name="adj" fmla="val 2221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a:off x="5312752" y="4361345"/>
            <a:ext cx="2579077" cy="410308"/>
          </a:xfrm>
          <a:prstGeom prst="parallelogram">
            <a:avLst>
              <a:gd name="adj" fmla="val 22214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015052" y="4870518"/>
            <a:ext cx="2590800" cy="369332"/>
          </a:xfrm>
          <a:prstGeom prst="rect">
            <a:avLst/>
          </a:prstGeom>
          <a:noFill/>
        </p:spPr>
        <p:txBody>
          <a:bodyPr wrap="square" rtlCol="0">
            <a:spAutoFit/>
          </a:bodyPr>
          <a:lstStyle/>
          <a:p>
            <a:r>
              <a:rPr lang="en-US" dirty="0">
                <a:solidFill>
                  <a:schemeClr val="tx1">
                    <a:lumMod val="65000"/>
                    <a:lumOff val="35000"/>
                  </a:schemeClr>
                </a:solidFill>
                <a:latin typeface="Arial" panose="020B0604020202020204" pitchFamily="34" charset="0"/>
                <a:cs typeface="Arial" panose="020B0604020202020204" pitchFamily="34" charset="0"/>
              </a:rPr>
              <a:t>To improve tourism</a:t>
            </a:r>
          </a:p>
        </p:txBody>
      </p:sp>
      <p:sp>
        <p:nvSpPr>
          <p:cNvPr id="16" name="TextBox 15"/>
          <p:cNvSpPr txBox="1"/>
          <p:nvPr/>
        </p:nvSpPr>
        <p:spPr>
          <a:xfrm>
            <a:off x="8503143" y="3616149"/>
            <a:ext cx="2590800" cy="369332"/>
          </a:xfrm>
          <a:prstGeom prst="rect">
            <a:avLst/>
          </a:prstGeom>
          <a:noFill/>
        </p:spPr>
        <p:txBody>
          <a:bodyPr wrap="square" rtlCol="0">
            <a:spAutoFit/>
          </a:bodyPr>
          <a:lstStyle/>
          <a:p>
            <a:r>
              <a:rPr lang="en-US" dirty="0">
                <a:solidFill>
                  <a:schemeClr val="tx1">
                    <a:lumMod val="65000"/>
                    <a:lumOff val="35000"/>
                  </a:schemeClr>
                </a:solidFill>
                <a:latin typeface="Arial" panose="020B0604020202020204" pitchFamily="34" charset="0"/>
                <a:cs typeface="Arial" panose="020B0604020202020204" pitchFamily="34" charset="0"/>
              </a:rPr>
              <a:t>To maximize profit</a:t>
            </a:r>
          </a:p>
        </p:txBody>
      </p:sp>
      <p:sp>
        <p:nvSpPr>
          <p:cNvPr id="17" name="TextBox 16"/>
          <p:cNvSpPr txBox="1"/>
          <p:nvPr/>
        </p:nvSpPr>
        <p:spPr>
          <a:xfrm>
            <a:off x="7991233" y="2361779"/>
            <a:ext cx="2590800" cy="369332"/>
          </a:xfrm>
          <a:prstGeom prst="rect">
            <a:avLst/>
          </a:prstGeom>
          <a:noFill/>
        </p:spPr>
        <p:txBody>
          <a:bodyPr wrap="square" rtlCol="0">
            <a:spAutoFit/>
          </a:bodyPr>
          <a:lstStyle/>
          <a:p>
            <a:r>
              <a:rPr lang="en-US" dirty="0">
                <a:solidFill>
                  <a:schemeClr val="tx1">
                    <a:lumMod val="65000"/>
                    <a:lumOff val="35000"/>
                  </a:schemeClr>
                </a:solidFill>
                <a:latin typeface="Arial" panose="020B0604020202020204" pitchFamily="34" charset="0"/>
                <a:cs typeface="Arial" panose="020B0604020202020204" pitchFamily="34" charset="0"/>
              </a:rPr>
              <a:t>To optimize resources</a:t>
            </a:r>
          </a:p>
        </p:txBody>
      </p:sp>
      <p:sp>
        <p:nvSpPr>
          <p:cNvPr id="18" name="TextBox 17"/>
          <p:cNvSpPr txBox="1"/>
          <p:nvPr/>
        </p:nvSpPr>
        <p:spPr>
          <a:xfrm>
            <a:off x="7479323" y="1107409"/>
            <a:ext cx="3423138" cy="646331"/>
          </a:xfrm>
          <a:prstGeom prst="rect">
            <a:avLst/>
          </a:prstGeom>
          <a:noFill/>
        </p:spPr>
        <p:txBody>
          <a:bodyPr wrap="square" rtlCol="0">
            <a:spAutoFit/>
          </a:bodyPr>
          <a:lstStyle/>
          <a:p>
            <a:r>
              <a:rPr lang="en-US" dirty="0">
                <a:solidFill>
                  <a:schemeClr val="tx1">
                    <a:lumMod val="65000"/>
                    <a:lumOff val="35000"/>
                  </a:schemeClr>
                </a:solidFill>
                <a:latin typeface="Arial" panose="020B0604020202020204" pitchFamily="34" charset="0"/>
                <a:cs typeface="Arial" panose="020B0604020202020204" pitchFamily="34" charset="0"/>
              </a:rPr>
              <a:t>To identify the solutions needed to address the problems</a:t>
            </a:r>
          </a:p>
        </p:txBody>
      </p:sp>
      <p:sp>
        <p:nvSpPr>
          <p:cNvPr id="21" name="Oval 20"/>
          <p:cNvSpPr/>
          <p:nvPr/>
        </p:nvSpPr>
        <p:spPr>
          <a:xfrm>
            <a:off x="4659560" y="241062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041913" y="366499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424267" y="491936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22981" y="1080388"/>
            <a:ext cx="4923348" cy="707886"/>
          </a:xfrm>
          <a:prstGeom prst="rect">
            <a:avLst/>
          </a:prstGeom>
        </p:spPr>
        <p:txBody>
          <a:bodyPr wrap="square">
            <a:spAutoFit/>
          </a:bodyPr>
          <a:lstStyle/>
          <a:p>
            <a:r>
              <a:rPr lang="en-US" sz="4000" dirty="0">
                <a:solidFill>
                  <a:schemeClr val="bg1"/>
                </a:solidFill>
                <a:latin typeface="Arial" panose="020B0604020202020204" pitchFamily="34" charset="0"/>
                <a:cs typeface="Arial" panose="020B0604020202020204" pitchFamily="34" charset="0"/>
              </a:rPr>
              <a:t>Business Problems</a:t>
            </a:r>
          </a:p>
        </p:txBody>
      </p:sp>
      <p:sp>
        <p:nvSpPr>
          <p:cNvPr id="25" name="Rectangle 24"/>
          <p:cNvSpPr/>
          <p:nvPr/>
        </p:nvSpPr>
        <p:spPr>
          <a:xfrm>
            <a:off x="5347138" y="2367640"/>
            <a:ext cx="2257279"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Where to establish new hotels?</a:t>
            </a:r>
          </a:p>
        </p:txBody>
      </p:sp>
      <p:sp>
        <p:nvSpPr>
          <p:cNvPr id="26" name="Rectangle 25"/>
          <p:cNvSpPr/>
          <p:nvPr/>
        </p:nvSpPr>
        <p:spPr>
          <a:xfrm>
            <a:off x="5649004" y="3610287"/>
            <a:ext cx="2254462"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What are the most visited provinces?</a:t>
            </a:r>
          </a:p>
        </p:txBody>
      </p:sp>
      <p:sp>
        <p:nvSpPr>
          <p:cNvPr id="27" name="Rectangle 26"/>
          <p:cNvSpPr/>
          <p:nvPr/>
        </p:nvSpPr>
        <p:spPr>
          <a:xfrm>
            <a:off x="6126404" y="4870519"/>
            <a:ext cx="2087366"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Which provinces lack hotel?</a:t>
            </a:r>
          </a:p>
        </p:txBody>
      </p:sp>
      <p:grpSp>
        <p:nvGrpSpPr>
          <p:cNvPr id="29" name="Group 4"/>
          <p:cNvGrpSpPr>
            <a:grpSpLocks noChangeAspect="1"/>
          </p:cNvGrpSpPr>
          <p:nvPr/>
        </p:nvGrpSpPr>
        <p:grpSpPr bwMode="auto">
          <a:xfrm>
            <a:off x="4387465" y="1297022"/>
            <a:ext cx="328125" cy="267105"/>
            <a:chOff x="2750" y="568"/>
            <a:chExt cx="285" cy="232"/>
          </a:xfrm>
          <a:solidFill>
            <a:schemeClr val="accent3"/>
          </a:solidFill>
        </p:grpSpPr>
        <p:sp>
          <p:nvSpPr>
            <p:cNvPr id="32" name="Freeform 6"/>
            <p:cNvSpPr>
              <a:spLocks/>
            </p:cNvSpPr>
            <p:nvPr/>
          </p:nvSpPr>
          <p:spPr bwMode="auto">
            <a:xfrm>
              <a:off x="2884" y="771"/>
              <a:ext cx="17" cy="13"/>
            </a:xfrm>
            <a:custGeom>
              <a:avLst/>
              <a:gdLst>
                <a:gd name="T0" fmla="*/ 25 w 212"/>
                <a:gd name="T1" fmla="*/ 0 h 157"/>
                <a:gd name="T2" fmla="*/ 186 w 212"/>
                <a:gd name="T3" fmla="*/ 0 h 157"/>
                <a:gd name="T4" fmla="*/ 196 w 212"/>
                <a:gd name="T5" fmla="*/ 2 h 157"/>
                <a:gd name="T6" fmla="*/ 203 w 212"/>
                <a:gd name="T7" fmla="*/ 7 h 157"/>
                <a:gd name="T8" fmla="*/ 210 w 212"/>
                <a:gd name="T9" fmla="*/ 16 h 157"/>
                <a:gd name="T10" fmla="*/ 212 w 212"/>
                <a:gd name="T11" fmla="*/ 26 h 157"/>
                <a:gd name="T12" fmla="*/ 212 w 212"/>
                <a:gd name="T13" fmla="*/ 131 h 157"/>
                <a:gd name="T14" fmla="*/ 210 w 212"/>
                <a:gd name="T15" fmla="*/ 142 h 157"/>
                <a:gd name="T16" fmla="*/ 203 w 212"/>
                <a:gd name="T17" fmla="*/ 149 h 157"/>
                <a:gd name="T18" fmla="*/ 196 w 212"/>
                <a:gd name="T19" fmla="*/ 155 h 157"/>
                <a:gd name="T20" fmla="*/ 186 w 212"/>
                <a:gd name="T21" fmla="*/ 157 h 157"/>
                <a:gd name="T22" fmla="*/ 25 w 212"/>
                <a:gd name="T23" fmla="*/ 157 h 157"/>
                <a:gd name="T24" fmla="*/ 16 w 212"/>
                <a:gd name="T25" fmla="*/ 155 h 157"/>
                <a:gd name="T26" fmla="*/ 8 w 212"/>
                <a:gd name="T27" fmla="*/ 149 h 157"/>
                <a:gd name="T28" fmla="*/ 2 w 212"/>
                <a:gd name="T29" fmla="*/ 142 h 157"/>
                <a:gd name="T30" fmla="*/ 0 w 212"/>
                <a:gd name="T31" fmla="*/ 131 h 157"/>
                <a:gd name="T32" fmla="*/ 0 w 212"/>
                <a:gd name="T33" fmla="*/ 26 h 157"/>
                <a:gd name="T34" fmla="*/ 2 w 212"/>
                <a:gd name="T35" fmla="*/ 16 h 157"/>
                <a:gd name="T36" fmla="*/ 8 w 212"/>
                <a:gd name="T37" fmla="*/ 7 h 157"/>
                <a:gd name="T38" fmla="*/ 16 w 212"/>
                <a:gd name="T39" fmla="*/ 2 h 157"/>
                <a:gd name="T40" fmla="*/ 25 w 212"/>
                <a:gd name="T4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157">
                  <a:moveTo>
                    <a:pt x="25" y="0"/>
                  </a:moveTo>
                  <a:lnTo>
                    <a:pt x="186" y="0"/>
                  </a:lnTo>
                  <a:lnTo>
                    <a:pt x="196" y="2"/>
                  </a:lnTo>
                  <a:lnTo>
                    <a:pt x="203" y="7"/>
                  </a:lnTo>
                  <a:lnTo>
                    <a:pt x="210" y="16"/>
                  </a:lnTo>
                  <a:lnTo>
                    <a:pt x="212" y="26"/>
                  </a:lnTo>
                  <a:lnTo>
                    <a:pt x="212" y="131"/>
                  </a:lnTo>
                  <a:lnTo>
                    <a:pt x="210" y="142"/>
                  </a:lnTo>
                  <a:lnTo>
                    <a:pt x="203" y="149"/>
                  </a:lnTo>
                  <a:lnTo>
                    <a:pt x="196" y="155"/>
                  </a:lnTo>
                  <a:lnTo>
                    <a:pt x="186" y="157"/>
                  </a:lnTo>
                  <a:lnTo>
                    <a:pt x="25" y="157"/>
                  </a:lnTo>
                  <a:lnTo>
                    <a:pt x="16" y="155"/>
                  </a:lnTo>
                  <a:lnTo>
                    <a:pt x="8" y="149"/>
                  </a:lnTo>
                  <a:lnTo>
                    <a:pt x="2" y="142"/>
                  </a:lnTo>
                  <a:lnTo>
                    <a:pt x="0" y="131"/>
                  </a:lnTo>
                  <a:lnTo>
                    <a:pt x="0" y="26"/>
                  </a:lnTo>
                  <a:lnTo>
                    <a:pt x="2" y="16"/>
                  </a:lnTo>
                  <a:lnTo>
                    <a:pt x="8" y="7"/>
                  </a:lnTo>
                  <a:lnTo>
                    <a:pt x="16"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7"/>
            <p:cNvSpPr>
              <a:spLocks noEditPoints="1"/>
            </p:cNvSpPr>
            <p:nvPr/>
          </p:nvSpPr>
          <p:spPr bwMode="auto">
            <a:xfrm>
              <a:off x="2817" y="568"/>
              <a:ext cx="150" cy="232"/>
            </a:xfrm>
            <a:custGeom>
              <a:avLst/>
              <a:gdLst>
                <a:gd name="T0" fmla="*/ 794 w 1798"/>
                <a:gd name="T1" fmla="*/ 2357 h 2788"/>
                <a:gd name="T2" fmla="*/ 751 w 1798"/>
                <a:gd name="T3" fmla="*/ 2378 h 2788"/>
                <a:gd name="T4" fmla="*/ 721 w 1798"/>
                <a:gd name="T5" fmla="*/ 2415 h 2788"/>
                <a:gd name="T6" fmla="*/ 709 w 1798"/>
                <a:gd name="T7" fmla="*/ 2464 h 2788"/>
                <a:gd name="T8" fmla="*/ 712 w 1798"/>
                <a:gd name="T9" fmla="*/ 2594 h 2788"/>
                <a:gd name="T10" fmla="*/ 734 w 1798"/>
                <a:gd name="T11" fmla="*/ 2638 h 2788"/>
                <a:gd name="T12" fmla="*/ 771 w 1798"/>
                <a:gd name="T13" fmla="*/ 2668 h 2788"/>
                <a:gd name="T14" fmla="*/ 819 w 1798"/>
                <a:gd name="T15" fmla="*/ 2679 h 2788"/>
                <a:gd name="T16" fmla="*/ 1005 w 1798"/>
                <a:gd name="T17" fmla="*/ 2676 h 2788"/>
                <a:gd name="T18" fmla="*/ 1048 w 1798"/>
                <a:gd name="T19" fmla="*/ 2656 h 2788"/>
                <a:gd name="T20" fmla="*/ 1078 w 1798"/>
                <a:gd name="T21" fmla="*/ 2618 h 2788"/>
                <a:gd name="T22" fmla="*/ 1090 w 1798"/>
                <a:gd name="T23" fmla="*/ 2569 h 2788"/>
                <a:gd name="T24" fmla="*/ 1087 w 1798"/>
                <a:gd name="T25" fmla="*/ 2438 h 2788"/>
                <a:gd name="T26" fmla="*/ 1066 w 1798"/>
                <a:gd name="T27" fmla="*/ 2396 h 2788"/>
                <a:gd name="T28" fmla="*/ 1028 w 1798"/>
                <a:gd name="T29" fmla="*/ 2365 h 2788"/>
                <a:gd name="T30" fmla="*/ 980 w 1798"/>
                <a:gd name="T31" fmla="*/ 2354 h 2788"/>
                <a:gd name="T32" fmla="*/ 229 w 1798"/>
                <a:gd name="T33" fmla="*/ 317 h 2788"/>
                <a:gd name="T34" fmla="*/ 205 w 1798"/>
                <a:gd name="T35" fmla="*/ 325 h 2788"/>
                <a:gd name="T36" fmla="*/ 189 w 1798"/>
                <a:gd name="T37" fmla="*/ 346 h 2788"/>
                <a:gd name="T38" fmla="*/ 187 w 1798"/>
                <a:gd name="T39" fmla="*/ 2224 h 2788"/>
                <a:gd name="T40" fmla="*/ 195 w 1798"/>
                <a:gd name="T41" fmla="*/ 2249 h 2788"/>
                <a:gd name="T42" fmla="*/ 216 w 1798"/>
                <a:gd name="T43" fmla="*/ 2264 h 2788"/>
                <a:gd name="T44" fmla="*/ 1569 w 1798"/>
                <a:gd name="T45" fmla="*/ 2267 h 2788"/>
                <a:gd name="T46" fmla="*/ 1594 w 1798"/>
                <a:gd name="T47" fmla="*/ 2258 h 2788"/>
                <a:gd name="T48" fmla="*/ 1610 w 1798"/>
                <a:gd name="T49" fmla="*/ 2237 h 2788"/>
                <a:gd name="T50" fmla="*/ 1612 w 1798"/>
                <a:gd name="T51" fmla="*/ 358 h 2788"/>
                <a:gd name="T52" fmla="*/ 1604 w 1798"/>
                <a:gd name="T53" fmla="*/ 333 h 2788"/>
                <a:gd name="T54" fmla="*/ 1583 w 1798"/>
                <a:gd name="T55" fmla="*/ 319 h 2788"/>
                <a:gd name="T56" fmla="*/ 229 w 1798"/>
                <a:gd name="T57" fmla="*/ 317 h 2788"/>
                <a:gd name="T58" fmla="*/ 761 w 1798"/>
                <a:gd name="T59" fmla="*/ 128 h 2788"/>
                <a:gd name="T60" fmla="*/ 740 w 1798"/>
                <a:gd name="T61" fmla="*/ 144 h 2788"/>
                <a:gd name="T62" fmla="*/ 732 w 1798"/>
                <a:gd name="T63" fmla="*/ 169 h 2788"/>
                <a:gd name="T64" fmla="*/ 740 w 1798"/>
                <a:gd name="T65" fmla="*/ 194 h 2788"/>
                <a:gd name="T66" fmla="*/ 761 w 1798"/>
                <a:gd name="T67" fmla="*/ 208 h 2788"/>
                <a:gd name="T68" fmla="*/ 1024 w 1798"/>
                <a:gd name="T69" fmla="*/ 210 h 2788"/>
                <a:gd name="T70" fmla="*/ 1049 w 1798"/>
                <a:gd name="T71" fmla="*/ 203 h 2788"/>
                <a:gd name="T72" fmla="*/ 1065 w 1798"/>
                <a:gd name="T73" fmla="*/ 182 h 2788"/>
                <a:gd name="T74" fmla="*/ 1065 w 1798"/>
                <a:gd name="T75" fmla="*/ 155 h 2788"/>
                <a:gd name="T76" fmla="*/ 1049 w 1798"/>
                <a:gd name="T77" fmla="*/ 135 h 2788"/>
                <a:gd name="T78" fmla="*/ 1024 w 1798"/>
                <a:gd name="T79" fmla="*/ 126 h 2788"/>
                <a:gd name="T80" fmla="*/ 168 w 1798"/>
                <a:gd name="T81" fmla="*/ 0 h 2788"/>
                <a:gd name="T82" fmla="*/ 1661 w 1798"/>
                <a:gd name="T83" fmla="*/ 2 h 2788"/>
                <a:gd name="T84" fmla="*/ 1716 w 1798"/>
                <a:gd name="T85" fmla="*/ 23 h 2788"/>
                <a:gd name="T86" fmla="*/ 1759 w 1798"/>
                <a:gd name="T87" fmla="*/ 60 h 2788"/>
                <a:gd name="T88" fmla="*/ 1788 w 1798"/>
                <a:gd name="T89" fmla="*/ 110 h 2788"/>
                <a:gd name="T90" fmla="*/ 1798 w 1798"/>
                <a:gd name="T91" fmla="*/ 169 h 2788"/>
                <a:gd name="T92" fmla="*/ 1796 w 1798"/>
                <a:gd name="T93" fmla="*/ 2649 h 2788"/>
                <a:gd name="T94" fmla="*/ 1776 w 1798"/>
                <a:gd name="T95" fmla="*/ 2704 h 2788"/>
                <a:gd name="T96" fmla="*/ 1739 w 1798"/>
                <a:gd name="T97" fmla="*/ 2748 h 2788"/>
                <a:gd name="T98" fmla="*/ 1690 w 1798"/>
                <a:gd name="T99" fmla="*/ 2777 h 2788"/>
                <a:gd name="T100" fmla="*/ 1631 w 1798"/>
                <a:gd name="T101" fmla="*/ 2788 h 2788"/>
                <a:gd name="T102" fmla="*/ 138 w 1798"/>
                <a:gd name="T103" fmla="*/ 2786 h 2788"/>
                <a:gd name="T104" fmla="*/ 83 w 1798"/>
                <a:gd name="T105" fmla="*/ 2765 h 2788"/>
                <a:gd name="T106" fmla="*/ 40 w 1798"/>
                <a:gd name="T107" fmla="*/ 2727 h 2788"/>
                <a:gd name="T108" fmla="*/ 11 w 1798"/>
                <a:gd name="T109" fmla="*/ 2677 h 2788"/>
                <a:gd name="T110" fmla="*/ 0 w 1798"/>
                <a:gd name="T111" fmla="*/ 2619 h 2788"/>
                <a:gd name="T112" fmla="*/ 2 w 1798"/>
                <a:gd name="T113" fmla="*/ 139 h 2788"/>
                <a:gd name="T114" fmla="*/ 23 w 1798"/>
                <a:gd name="T115" fmla="*/ 84 h 2788"/>
                <a:gd name="T116" fmla="*/ 61 w 1798"/>
                <a:gd name="T117" fmla="*/ 40 h 2788"/>
                <a:gd name="T118" fmla="*/ 110 w 1798"/>
                <a:gd name="T119" fmla="*/ 11 h 2788"/>
                <a:gd name="T120" fmla="*/ 168 w 1798"/>
                <a:gd name="T121"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8" h="2788">
                  <a:moveTo>
                    <a:pt x="819" y="2354"/>
                  </a:moveTo>
                  <a:lnTo>
                    <a:pt x="794" y="2357"/>
                  </a:lnTo>
                  <a:lnTo>
                    <a:pt x="771" y="2365"/>
                  </a:lnTo>
                  <a:lnTo>
                    <a:pt x="751" y="2378"/>
                  </a:lnTo>
                  <a:lnTo>
                    <a:pt x="734" y="2396"/>
                  </a:lnTo>
                  <a:lnTo>
                    <a:pt x="721" y="2415"/>
                  </a:lnTo>
                  <a:lnTo>
                    <a:pt x="712" y="2438"/>
                  </a:lnTo>
                  <a:lnTo>
                    <a:pt x="709" y="2464"/>
                  </a:lnTo>
                  <a:lnTo>
                    <a:pt x="709" y="2569"/>
                  </a:lnTo>
                  <a:lnTo>
                    <a:pt x="712" y="2594"/>
                  </a:lnTo>
                  <a:lnTo>
                    <a:pt x="721" y="2618"/>
                  </a:lnTo>
                  <a:lnTo>
                    <a:pt x="734" y="2638"/>
                  </a:lnTo>
                  <a:lnTo>
                    <a:pt x="751" y="2656"/>
                  </a:lnTo>
                  <a:lnTo>
                    <a:pt x="771" y="2668"/>
                  </a:lnTo>
                  <a:lnTo>
                    <a:pt x="794" y="2676"/>
                  </a:lnTo>
                  <a:lnTo>
                    <a:pt x="819" y="2679"/>
                  </a:lnTo>
                  <a:lnTo>
                    <a:pt x="980" y="2679"/>
                  </a:lnTo>
                  <a:lnTo>
                    <a:pt x="1005" y="2676"/>
                  </a:lnTo>
                  <a:lnTo>
                    <a:pt x="1028" y="2668"/>
                  </a:lnTo>
                  <a:lnTo>
                    <a:pt x="1048" y="2656"/>
                  </a:lnTo>
                  <a:lnTo>
                    <a:pt x="1066" y="2638"/>
                  </a:lnTo>
                  <a:lnTo>
                    <a:pt x="1078" y="2618"/>
                  </a:lnTo>
                  <a:lnTo>
                    <a:pt x="1087" y="2594"/>
                  </a:lnTo>
                  <a:lnTo>
                    <a:pt x="1090" y="2569"/>
                  </a:lnTo>
                  <a:lnTo>
                    <a:pt x="1090" y="2464"/>
                  </a:lnTo>
                  <a:lnTo>
                    <a:pt x="1087" y="2438"/>
                  </a:lnTo>
                  <a:lnTo>
                    <a:pt x="1078" y="2415"/>
                  </a:lnTo>
                  <a:lnTo>
                    <a:pt x="1066" y="2396"/>
                  </a:lnTo>
                  <a:lnTo>
                    <a:pt x="1048" y="2378"/>
                  </a:lnTo>
                  <a:lnTo>
                    <a:pt x="1028" y="2365"/>
                  </a:lnTo>
                  <a:lnTo>
                    <a:pt x="1005" y="2357"/>
                  </a:lnTo>
                  <a:lnTo>
                    <a:pt x="980" y="2354"/>
                  </a:lnTo>
                  <a:lnTo>
                    <a:pt x="819" y="2354"/>
                  </a:lnTo>
                  <a:close/>
                  <a:moveTo>
                    <a:pt x="229" y="317"/>
                  </a:moveTo>
                  <a:lnTo>
                    <a:pt x="216" y="319"/>
                  </a:lnTo>
                  <a:lnTo>
                    <a:pt x="205" y="325"/>
                  </a:lnTo>
                  <a:lnTo>
                    <a:pt x="195" y="333"/>
                  </a:lnTo>
                  <a:lnTo>
                    <a:pt x="189" y="346"/>
                  </a:lnTo>
                  <a:lnTo>
                    <a:pt x="187" y="358"/>
                  </a:lnTo>
                  <a:lnTo>
                    <a:pt x="187" y="2224"/>
                  </a:lnTo>
                  <a:lnTo>
                    <a:pt x="189" y="2237"/>
                  </a:lnTo>
                  <a:lnTo>
                    <a:pt x="195" y="2249"/>
                  </a:lnTo>
                  <a:lnTo>
                    <a:pt x="205" y="2258"/>
                  </a:lnTo>
                  <a:lnTo>
                    <a:pt x="216" y="2264"/>
                  </a:lnTo>
                  <a:lnTo>
                    <a:pt x="229" y="2267"/>
                  </a:lnTo>
                  <a:lnTo>
                    <a:pt x="1569" y="2267"/>
                  </a:lnTo>
                  <a:lnTo>
                    <a:pt x="1583" y="2264"/>
                  </a:lnTo>
                  <a:lnTo>
                    <a:pt x="1594" y="2258"/>
                  </a:lnTo>
                  <a:lnTo>
                    <a:pt x="1604" y="2249"/>
                  </a:lnTo>
                  <a:lnTo>
                    <a:pt x="1610" y="2237"/>
                  </a:lnTo>
                  <a:lnTo>
                    <a:pt x="1612" y="2224"/>
                  </a:lnTo>
                  <a:lnTo>
                    <a:pt x="1612" y="358"/>
                  </a:lnTo>
                  <a:lnTo>
                    <a:pt x="1610" y="346"/>
                  </a:lnTo>
                  <a:lnTo>
                    <a:pt x="1604" y="333"/>
                  </a:lnTo>
                  <a:lnTo>
                    <a:pt x="1594" y="325"/>
                  </a:lnTo>
                  <a:lnTo>
                    <a:pt x="1583" y="319"/>
                  </a:lnTo>
                  <a:lnTo>
                    <a:pt x="1569" y="317"/>
                  </a:lnTo>
                  <a:lnTo>
                    <a:pt x="229" y="317"/>
                  </a:lnTo>
                  <a:close/>
                  <a:moveTo>
                    <a:pt x="775" y="126"/>
                  </a:moveTo>
                  <a:lnTo>
                    <a:pt x="761" y="128"/>
                  </a:lnTo>
                  <a:lnTo>
                    <a:pt x="750" y="135"/>
                  </a:lnTo>
                  <a:lnTo>
                    <a:pt x="740" y="144"/>
                  </a:lnTo>
                  <a:lnTo>
                    <a:pt x="734" y="155"/>
                  </a:lnTo>
                  <a:lnTo>
                    <a:pt x="732" y="169"/>
                  </a:lnTo>
                  <a:lnTo>
                    <a:pt x="734" y="182"/>
                  </a:lnTo>
                  <a:lnTo>
                    <a:pt x="740" y="194"/>
                  </a:lnTo>
                  <a:lnTo>
                    <a:pt x="750" y="203"/>
                  </a:lnTo>
                  <a:lnTo>
                    <a:pt x="761" y="208"/>
                  </a:lnTo>
                  <a:lnTo>
                    <a:pt x="775" y="210"/>
                  </a:lnTo>
                  <a:lnTo>
                    <a:pt x="1024" y="210"/>
                  </a:lnTo>
                  <a:lnTo>
                    <a:pt x="1038" y="208"/>
                  </a:lnTo>
                  <a:lnTo>
                    <a:pt x="1049" y="203"/>
                  </a:lnTo>
                  <a:lnTo>
                    <a:pt x="1059" y="194"/>
                  </a:lnTo>
                  <a:lnTo>
                    <a:pt x="1065" y="182"/>
                  </a:lnTo>
                  <a:lnTo>
                    <a:pt x="1067" y="169"/>
                  </a:lnTo>
                  <a:lnTo>
                    <a:pt x="1065" y="155"/>
                  </a:lnTo>
                  <a:lnTo>
                    <a:pt x="1059" y="144"/>
                  </a:lnTo>
                  <a:lnTo>
                    <a:pt x="1049" y="135"/>
                  </a:lnTo>
                  <a:lnTo>
                    <a:pt x="1038" y="128"/>
                  </a:lnTo>
                  <a:lnTo>
                    <a:pt x="1024" y="126"/>
                  </a:lnTo>
                  <a:lnTo>
                    <a:pt x="775" y="126"/>
                  </a:lnTo>
                  <a:close/>
                  <a:moveTo>
                    <a:pt x="168" y="0"/>
                  </a:moveTo>
                  <a:lnTo>
                    <a:pt x="1631" y="0"/>
                  </a:lnTo>
                  <a:lnTo>
                    <a:pt x="1661" y="2"/>
                  </a:lnTo>
                  <a:lnTo>
                    <a:pt x="1690" y="11"/>
                  </a:lnTo>
                  <a:lnTo>
                    <a:pt x="1716" y="23"/>
                  </a:lnTo>
                  <a:lnTo>
                    <a:pt x="1739" y="40"/>
                  </a:lnTo>
                  <a:lnTo>
                    <a:pt x="1759" y="60"/>
                  </a:lnTo>
                  <a:lnTo>
                    <a:pt x="1776" y="84"/>
                  </a:lnTo>
                  <a:lnTo>
                    <a:pt x="1788" y="110"/>
                  </a:lnTo>
                  <a:lnTo>
                    <a:pt x="1796" y="139"/>
                  </a:lnTo>
                  <a:lnTo>
                    <a:pt x="1798" y="169"/>
                  </a:lnTo>
                  <a:lnTo>
                    <a:pt x="1798" y="2619"/>
                  </a:lnTo>
                  <a:lnTo>
                    <a:pt x="1796" y="2649"/>
                  </a:lnTo>
                  <a:lnTo>
                    <a:pt x="1788" y="2677"/>
                  </a:lnTo>
                  <a:lnTo>
                    <a:pt x="1776" y="2704"/>
                  </a:lnTo>
                  <a:lnTo>
                    <a:pt x="1759" y="2727"/>
                  </a:lnTo>
                  <a:lnTo>
                    <a:pt x="1739" y="2748"/>
                  </a:lnTo>
                  <a:lnTo>
                    <a:pt x="1716" y="2765"/>
                  </a:lnTo>
                  <a:lnTo>
                    <a:pt x="1690" y="2777"/>
                  </a:lnTo>
                  <a:lnTo>
                    <a:pt x="1661" y="2786"/>
                  </a:lnTo>
                  <a:lnTo>
                    <a:pt x="1631" y="2788"/>
                  </a:lnTo>
                  <a:lnTo>
                    <a:pt x="168" y="2788"/>
                  </a:lnTo>
                  <a:lnTo>
                    <a:pt x="138" y="2786"/>
                  </a:lnTo>
                  <a:lnTo>
                    <a:pt x="110" y="2777"/>
                  </a:lnTo>
                  <a:lnTo>
                    <a:pt x="83" y="2765"/>
                  </a:lnTo>
                  <a:lnTo>
                    <a:pt x="61" y="2748"/>
                  </a:lnTo>
                  <a:lnTo>
                    <a:pt x="40" y="2727"/>
                  </a:lnTo>
                  <a:lnTo>
                    <a:pt x="23" y="2704"/>
                  </a:lnTo>
                  <a:lnTo>
                    <a:pt x="11" y="2677"/>
                  </a:lnTo>
                  <a:lnTo>
                    <a:pt x="2" y="2649"/>
                  </a:lnTo>
                  <a:lnTo>
                    <a:pt x="0" y="2619"/>
                  </a:lnTo>
                  <a:lnTo>
                    <a:pt x="0" y="169"/>
                  </a:lnTo>
                  <a:lnTo>
                    <a:pt x="2" y="139"/>
                  </a:lnTo>
                  <a:lnTo>
                    <a:pt x="11" y="110"/>
                  </a:lnTo>
                  <a:lnTo>
                    <a:pt x="23" y="84"/>
                  </a:lnTo>
                  <a:lnTo>
                    <a:pt x="40" y="60"/>
                  </a:lnTo>
                  <a:lnTo>
                    <a:pt x="61" y="40"/>
                  </a:lnTo>
                  <a:lnTo>
                    <a:pt x="83" y="23"/>
                  </a:lnTo>
                  <a:lnTo>
                    <a:pt x="110" y="11"/>
                  </a:lnTo>
                  <a:lnTo>
                    <a:pt x="138" y="2"/>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3006" y="624"/>
              <a:ext cx="29" cy="98"/>
            </a:xfrm>
            <a:custGeom>
              <a:avLst/>
              <a:gdLst>
                <a:gd name="T0" fmla="*/ 88 w 345"/>
                <a:gd name="T1" fmla="*/ 0 h 1171"/>
                <a:gd name="T2" fmla="*/ 107 w 345"/>
                <a:gd name="T3" fmla="*/ 2 h 1171"/>
                <a:gd name="T4" fmla="*/ 124 w 345"/>
                <a:gd name="T5" fmla="*/ 8 h 1171"/>
                <a:gd name="T6" fmla="*/ 140 w 345"/>
                <a:gd name="T7" fmla="*/ 17 h 1171"/>
                <a:gd name="T8" fmla="*/ 153 w 345"/>
                <a:gd name="T9" fmla="*/ 32 h 1171"/>
                <a:gd name="T10" fmla="*/ 194 w 345"/>
                <a:gd name="T11" fmla="*/ 86 h 1171"/>
                <a:gd name="T12" fmla="*/ 228 w 345"/>
                <a:gd name="T13" fmla="*/ 142 h 1171"/>
                <a:gd name="T14" fmla="*/ 259 w 345"/>
                <a:gd name="T15" fmla="*/ 200 h 1171"/>
                <a:gd name="T16" fmla="*/ 285 w 345"/>
                <a:gd name="T17" fmla="*/ 260 h 1171"/>
                <a:gd name="T18" fmla="*/ 307 w 345"/>
                <a:gd name="T19" fmla="*/ 322 h 1171"/>
                <a:gd name="T20" fmla="*/ 323 w 345"/>
                <a:gd name="T21" fmla="*/ 385 h 1171"/>
                <a:gd name="T22" fmla="*/ 336 w 345"/>
                <a:gd name="T23" fmla="*/ 450 h 1171"/>
                <a:gd name="T24" fmla="*/ 343 w 345"/>
                <a:gd name="T25" fmla="*/ 515 h 1171"/>
                <a:gd name="T26" fmla="*/ 345 w 345"/>
                <a:gd name="T27" fmla="*/ 583 h 1171"/>
                <a:gd name="T28" fmla="*/ 343 w 345"/>
                <a:gd name="T29" fmla="*/ 650 h 1171"/>
                <a:gd name="T30" fmla="*/ 335 w 345"/>
                <a:gd name="T31" fmla="*/ 716 h 1171"/>
                <a:gd name="T32" fmla="*/ 322 w 345"/>
                <a:gd name="T33" fmla="*/ 782 h 1171"/>
                <a:gd name="T34" fmla="*/ 306 w 345"/>
                <a:gd name="T35" fmla="*/ 846 h 1171"/>
                <a:gd name="T36" fmla="*/ 283 w 345"/>
                <a:gd name="T37" fmla="*/ 908 h 1171"/>
                <a:gd name="T38" fmla="*/ 257 w 345"/>
                <a:gd name="T39" fmla="*/ 970 h 1171"/>
                <a:gd name="T40" fmla="*/ 226 w 345"/>
                <a:gd name="T41" fmla="*/ 1028 h 1171"/>
                <a:gd name="T42" fmla="*/ 189 w 345"/>
                <a:gd name="T43" fmla="*/ 1085 h 1171"/>
                <a:gd name="T44" fmla="*/ 150 w 345"/>
                <a:gd name="T45" fmla="*/ 1138 h 1171"/>
                <a:gd name="T46" fmla="*/ 137 w 345"/>
                <a:gd name="T47" fmla="*/ 1153 h 1171"/>
                <a:gd name="T48" fmla="*/ 120 w 345"/>
                <a:gd name="T49" fmla="*/ 1162 h 1171"/>
                <a:gd name="T50" fmla="*/ 102 w 345"/>
                <a:gd name="T51" fmla="*/ 1168 h 1171"/>
                <a:gd name="T52" fmla="*/ 85 w 345"/>
                <a:gd name="T53" fmla="*/ 1171 h 1171"/>
                <a:gd name="T54" fmla="*/ 66 w 345"/>
                <a:gd name="T55" fmla="*/ 1168 h 1171"/>
                <a:gd name="T56" fmla="*/ 48 w 345"/>
                <a:gd name="T57" fmla="*/ 1162 h 1171"/>
                <a:gd name="T58" fmla="*/ 32 w 345"/>
                <a:gd name="T59" fmla="*/ 1152 h 1171"/>
                <a:gd name="T60" fmla="*/ 18 w 345"/>
                <a:gd name="T61" fmla="*/ 1137 h 1171"/>
                <a:gd name="T62" fmla="*/ 8 w 345"/>
                <a:gd name="T63" fmla="*/ 1122 h 1171"/>
                <a:gd name="T64" fmla="*/ 2 w 345"/>
                <a:gd name="T65" fmla="*/ 1104 h 1171"/>
                <a:gd name="T66" fmla="*/ 0 w 345"/>
                <a:gd name="T67" fmla="*/ 1085 h 1171"/>
                <a:gd name="T68" fmla="*/ 2 w 345"/>
                <a:gd name="T69" fmla="*/ 1068 h 1171"/>
                <a:gd name="T70" fmla="*/ 8 w 345"/>
                <a:gd name="T71" fmla="*/ 1049 h 1171"/>
                <a:gd name="T72" fmla="*/ 18 w 345"/>
                <a:gd name="T73" fmla="*/ 1033 h 1171"/>
                <a:gd name="T74" fmla="*/ 56 w 345"/>
                <a:gd name="T75" fmla="*/ 983 h 1171"/>
                <a:gd name="T76" fmla="*/ 87 w 345"/>
                <a:gd name="T77" fmla="*/ 931 h 1171"/>
                <a:gd name="T78" fmla="*/ 114 w 345"/>
                <a:gd name="T79" fmla="*/ 877 h 1171"/>
                <a:gd name="T80" fmla="*/ 137 w 345"/>
                <a:gd name="T81" fmla="*/ 821 h 1171"/>
                <a:gd name="T82" fmla="*/ 154 w 345"/>
                <a:gd name="T83" fmla="*/ 764 h 1171"/>
                <a:gd name="T84" fmla="*/ 167 w 345"/>
                <a:gd name="T85" fmla="*/ 705 h 1171"/>
                <a:gd name="T86" fmla="*/ 174 w 345"/>
                <a:gd name="T87" fmla="*/ 644 h 1171"/>
                <a:gd name="T88" fmla="*/ 177 w 345"/>
                <a:gd name="T89" fmla="*/ 583 h 1171"/>
                <a:gd name="T90" fmla="*/ 174 w 345"/>
                <a:gd name="T91" fmla="*/ 522 h 1171"/>
                <a:gd name="T92" fmla="*/ 167 w 345"/>
                <a:gd name="T93" fmla="*/ 462 h 1171"/>
                <a:gd name="T94" fmla="*/ 154 w 345"/>
                <a:gd name="T95" fmla="*/ 403 h 1171"/>
                <a:gd name="T96" fmla="*/ 138 w 345"/>
                <a:gd name="T97" fmla="*/ 346 h 1171"/>
                <a:gd name="T98" fmla="*/ 116 w 345"/>
                <a:gd name="T99" fmla="*/ 291 h 1171"/>
                <a:gd name="T100" fmla="*/ 89 w 345"/>
                <a:gd name="T101" fmla="*/ 238 h 1171"/>
                <a:gd name="T102" fmla="*/ 58 w 345"/>
                <a:gd name="T103" fmla="*/ 186 h 1171"/>
                <a:gd name="T104" fmla="*/ 22 w 345"/>
                <a:gd name="T105" fmla="*/ 137 h 1171"/>
                <a:gd name="T106" fmla="*/ 11 w 345"/>
                <a:gd name="T107" fmla="*/ 120 h 1171"/>
                <a:gd name="T108" fmla="*/ 5 w 345"/>
                <a:gd name="T109" fmla="*/ 102 h 1171"/>
                <a:gd name="T110" fmla="*/ 4 w 345"/>
                <a:gd name="T111" fmla="*/ 84 h 1171"/>
                <a:gd name="T112" fmla="*/ 6 w 345"/>
                <a:gd name="T113" fmla="*/ 65 h 1171"/>
                <a:gd name="T114" fmla="*/ 11 w 345"/>
                <a:gd name="T115" fmla="*/ 47 h 1171"/>
                <a:gd name="T116" fmla="*/ 22 w 345"/>
                <a:gd name="T117" fmla="*/ 32 h 1171"/>
                <a:gd name="T118" fmla="*/ 35 w 345"/>
                <a:gd name="T119" fmla="*/ 17 h 1171"/>
                <a:gd name="T120" fmla="*/ 52 w 345"/>
                <a:gd name="T121" fmla="*/ 8 h 1171"/>
                <a:gd name="T122" fmla="*/ 69 w 345"/>
                <a:gd name="T123" fmla="*/ 2 h 1171"/>
                <a:gd name="T124" fmla="*/ 88 w 345"/>
                <a:gd name="T125" fmla="*/ 0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1171">
                  <a:moveTo>
                    <a:pt x="88" y="0"/>
                  </a:moveTo>
                  <a:lnTo>
                    <a:pt x="107" y="2"/>
                  </a:lnTo>
                  <a:lnTo>
                    <a:pt x="124" y="8"/>
                  </a:lnTo>
                  <a:lnTo>
                    <a:pt x="140" y="17"/>
                  </a:lnTo>
                  <a:lnTo>
                    <a:pt x="153" y="32"/>
                  </a:lnTo>
                  <a:lnTo>
                    <a:pt x="194" y="86"/>
                  </a:lnTo>
                  <a:lnTo>
                    <a:pt x="228" y="142"/>
                  </a:lnTo>
                  <a:lnTo>
                    <a:pt x="259" y="200"/>
                  </a:lnTo>
                  <a:lnTo>
                    <a:pt x="285" y="260"/>
                  </a:lnTo>
                  <a:lnTo>
                    <a:pt x="307" y="322"/>
                  </a:lnTo>
                  <a:lnTo>
                    <a:pt x="323" y="385"/>
                  </a:lnTo>
                  <a:lnTo>
                    <a:pt x="336" y="450"/>
                  </a:lnTo>
                  <a:lnTo>
                    <a:pt x="343" y="515"/>
                  </a:lnTo>
                  <a:lnTo>
                    <a:pt x="345" y="583"/>
                  </a:lnTo>
                  <a:lnTo>
                    <a:pt x="343" y="650"/>
                  </a:lnTo>
                  <a:lnTo>
                    <a:pt x="335" y="716"/>
                  </a:lnTo>
                  <a:lnTo>
                    <a:pt x="322" y="782"/>
                  </a:lnTo>
                  <a:lnTo>
                    <a:pt x="306" y="846"/>
                  </a:lnTo>
                  <a:lnTo>
                    <a:pt x="283" y="908"/>
                  </a:lnTo>
                  <a:lnTo>
                    <a:pt x="257" y="970"/>
                  </a:lnTo>
                  <a:lnTo>
                    <a:pt x="226" y="1028"/>
                  </a:lnTo>
                  <a:lnTo>
                    <a:pt x="189" y="1085"/>
                  </a:lnTo>
                  <a:lnTo>
                    <a:pt x="150" y="1138"/>
                  </a:lnTo>
                  <a:lnTo>
                    <a:pt x="137" y="1153"/>
                  </a:lnTo>
                  <a:lnTo>
                    <a:pt x="120" y="1162"/>
                  </a:lnTo>
                  <a:lnTo>
                    <a:pt x="102" y="1168"/>
                  </a:lnTo>
                  <a:lnTo>
                    <a:pt x="85" y="1171"/>
                  </a:lnTo>
                  <a:lnTo>
                    <a:pt x="66" y="1168"/>
                  </a:lnTo>
                  <a:lnTo>
                    <a:pt x="48" y="1162"/>
                  </a:lnTo>
                  <a:lnTo>
                    <a:pt x="32" y="1152"/>
                  </a:lnTo>
                  <a:lnTo>
                    <a:pt x="18" y="1137"/>
                  </a:lnTo>
                  <a:lnTo>
                    <a:pt x="8" y="1122"/>
                  </a:lnTo>
                  <a:lnTo>
                    <a:pt x="2" y="1104"/>
                  </a:lnTo>
                  <a:lnTo>
                    <a:pt x="0" y="1085"/>
                  </a:lnTo>
                  <a:lnTo>
                    <a:pt x="2" y="1068"/>
                  </a:lnTo>
                  <a:lnTo>
                    <a:pt x="8" y="1049"/>
                  </a:lnTo>
                  <a:lnTo>
                    <a:pt x="18" y="1033"/>
                  </a:lnTo>
                  <a:lnTo>
                    <a:pt x="56" y="983"/>
                  </a:lnTo>
                  <a:lnTo>
                    <a:pt x="87" y="931"/>
                  </a:lnTo>
                  <a:lnTo>
                    <a:pt x="114" y="877"/>
                  </a:lnTo>
                  <a:lnTo>
                    <a:pt x="137" y="821"/>
                  </a:lnTo>
                  <a:lnTo>
                    <a:pt x="154" y="764"/>
                  </a:lnTo>
                  <a:lnTo>
                    <a:pt x="167" y="705"/>
                  </a:lnTo>
                  <a:lnTo>
                    <a:pt x="174" y="644"/>
                  </a:lnTo>
                  <a:lnTo>
                    <a:pt x="177" y="583"/>
                  </a:lnTo>
                  <a:lnTo>
                    <a:pt x="174" y="522"/>
                  </a:lnTo>
                  <a:lnTo>
                    <a:pt x="167" y="462"/>
                  </a:lnTo>
                  <a:lnTo>
                    <a:pt x="154" y="403"/>
                  </a:lnTo>
                  <a:lnTo>
                    <a:pt x="138" y="346"/>
                  </a:lnTo>
                  <a:lnTo>
                    <a:pt x="116" y="291"/>
                  </a:lnTo>
                  <a:lnTo>
                    <a:pt x="89" y="238"/>
                  </a:lnTo>
                  <a:lnTo>
                    <a:pt x="58" y="186"/>
                  </a:lnTo>
                  <a:lnTo>
                    <a:pt x="22" y="137"/>
                  </a:lnTo>
                  <a:lnTo>
                    <a:pt x="11" y="120"/>
                  </a:lnTo>
                  <a:lnTo>
                    <a:pt x="5" y="102"/>
                  </a:lnTo>
                  <a:lnTo>
                    <a:pt x="4" y="84"/>
                  </a:lnTo>
                  <a:lnTo>
                    <a:pt x="6" y="65"/>
                  </a:lnTo>
                  <a:lnTo>
                    <a:pt x="11" y="47"/>
                  </a:lnTo>
                  <a:lnTo>
                    <a:pt x="22" y="32"/>
                  </a:lnTo>
                  <a:lnTo>
                    <a:pt x="35" y="17"/>
                  </a:lnTo>
                  <a:lnTo>
                    <a:pt x="52" y="8"/>
                  </a:lnTo>
                  <a:lnTo>
                    <a:pt x="69"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p:cNvSpPr>
            <p:nvPr/>
          </p:nvSpPr>
          <p:spPr bwMode="auto">
            <a:xfrm>
              <a:off x="2985" y="641"/>
              <a:ext cx="23" cy="65"/>
            </a:xfrm>
            <a:custGeom>
              <a:avLst/>
              <a:gdLst>
                <a:gd name="T0" fmla="*/ 86 w 277"/>
                <a:gd name="T1" fmla="*/ 0 h 784"/>
                <a:gd name="T2" fmla="*/ 104 w 277"/>
                <a:gd name="T3" fmla="*/ 2 h 784"/>
                <a:gd name="T4" fmla="*/ 122 w 277"/>
                <a:gd name="T5" fmla="*/ 8 h 784"/>
                <a:gd name="T6" fmla="*/ 138 w 277"/>
                <a:gd name="T7" fmla="*/ 18 h 784"/>
                <a:gd name="T8" fmla="*/ 152 w 277"/>
                <a:gd name="T9" fmla="*/ 31 h 784"/>
                <a:gd name="T10" fmla="*/ 184 w 277"/>
                <a:gd name="T11" fmla="*/ 77 h 784"/>
                <a:gd name="T12" fmla="*/ 212 w 277"/>
                <a:gd name="T13" fmla="*/ 125 h 784"/>
                <a:gd name="T14" fmla="*/ 235 w 277"/>
                <a:gd name="T15" fmla="*/ 175 h 784"/>
                <a:gd name="T16" fmla="*/ 253 w 277"/>
                <a:gd name="T17" fmla="*/ 227 h 784"/>
                <a:gd name="T18" fmla="*/ 266 w 277"/>
                <a:gd name="T19" fmla="*/ 280 h 784"/>
                <a:gd name="T20" fmla="*/ 273 w 277"/>
                <a:gd name="T21" fmla="*/ 335 h 784"/>
                <a:gd name="T22" fmla="*/ 277 w 277"/>
                <a:gd name="T23" fmla="*/ 391 h 784"/>
                <a:gd name="T24" fmla="*/ 273 w 277"/>
                <a:gd name="T25" fmla="*/ 446 h 784"/>
                <a:gd name="T26" fmla="*/ 265 w 277"/>
                <a:gd name="T27" fmla="*/ 502 h 784"/>
                <a:gd name="T28" fmla="*/ 253 w 277"/>
                <a:gd name="T29" fmla="*/ 556 h 784"/>
                <a:gd name="T30" fmla="*/ 234 w 277"/>
                <a:gd name="T31" fmla="*/ 608 h 784"/>
                <a:gd name="T32" fmla="*/ 210 w 277"/>
                <a:gd name="T33" fmla="*/ 659 h 784"/>
                <a:gd name="T34" fmla="*/ 182 w 277"/>
                <a:gd name="T35" fmla="*/ 707 h 784"/>
                <a:gd name="T36" fmla="*/ 149 w 277"/>
                <a:gd name="T37" fmla="*/ 753 h 784"/>
                <a:gd name="T38" fmla="*/ 136 w 277"/>
                <a:gd name="T39" fmla="*/ 766 h 784"/>
                <a:gd name="T40" fmla="*/ 120 w 277"/>
                <a:gd name="T41" fmla="*/ 776 h 784"/>
                <a:gd name="T42" fmla="*/ 102 w 277"/>
                <a:gd name="T43" fmla="*/ 782 h 784"/>
                <a:gd name="T44" fmla="*/ 84 w 277"/>
                <a:gd name="T45" fmla="*/ 784 h 784"/>
                <a:gd name="T46" fmla="*/ 65 w 277"/>
                <a:gd name="T47" fmla="*/ 782 h 784"/>
                <a:gd name="T48" fmla="*/ 47 w 277"/>
                <a:gd name="T49" fmla="*/ 776 h 784"/>
                <a:gd name="T50" fmla="*/ 31 w 277"/>
                <a:gd name="T51" fmla="*/ 765 h 784"/>
                <a:gd name="T52" fmla="*/ 17 w 277"/>
                <a:gd name="T53" fmla="*/ 752 h 784"/>
                <a:gd name="T54" fmla="*/ 7 w 277"/>
                <a:gd name="T55" fmla="*/ 735 h 784"/>
                <a:gd name="T56" fmla="*/ 2 w 277"/>
                <a:gd name="T57" fmla="*/ 718 h 784"/>
                <a:gd name="T58" fmla="*/ 0 w 277"/>
                <a:gd name="T59" fmla="*/ 700 h 784"/>
                <a:gd name="T60" fmla="*/ 2 w 277"/>
                <a:gd name="T61" fmla="*/ 681 h 784"/>
                <a:gd name="T62" fmla="*/ 8 w 277"/>
                <a:gd name="T63" fmla="*/ 663 h 784"/>
                <a:gd name="T64" fmla="*/ 18 w 277"/>
                <a:gd name="T65" fmla="*/ 647 h 784"/>
                <a:gd name="T66" fmla="*/ 45 w 277"/>
                <a:gd name="T67" fmla="*/ 608 h 784"/>
                <a:gd name="T68" fmla="*/ 67 w 277"/>
                <a:gd name="T69" fmla="*/ 569 h 784"/>
                <a:gd name="T70" fmla="*/ 85 w 277"/>
                <a:gd name="T71" fmla="*/ 526 h 784"/>
                <a:gd name="T72" fmla="*/ 98 w 277"/>
                <a:gd name="T73" fmla="*/ 483 h 784"/>
                <a:gd name="T74" fmla="*/ 106 w 277"/>
                <a:gd name="T75" fmla="*/ 437 h 784"/>
                <a:gd name="T76" fmla="*/ 108 w 277"/>
                <a:gd name="T77" fmla="*/ 391 h 784"/>
                <a:gd name="T78" fmla="*/ 106 w 277"/>
                <a:gd name="T79" fmla="*/ 344 h 784"/>
                <a:gd name="T80" fmla="*/ 98 w 277"/>
                <a:gd name="T81" fmla="*/ 299 h 784"/>
                <a:gd name="T82" fmla="*/ 86 w 277"/>
                <a:gd name="T83" fmla="*/ 256 h 784"/>
                <a:gd name="T84" fmla="*/ 68 w 277"/>
                <a:gd name="T85" fmla="*/ 214 h 784"/>
                <a:gd name="T86" fmla="*/ 46 w 277"/>
                <a:gd name="T87" fmla="*/ 175 h 784"/>
                <a:gd name="T88" fmla="*/ 19 w 277"/>
                <a:gd name="T89" fmla="*/ 136 h 784"/>
                <a:gd name="T90" fmla="*/ 9 w 277"/>
                <a:gd name="T91" fmla="*/ 121 h 784"/>
                <a:gd name="T92" fmla="*/ 4 w 277"/>
                <a:gd name="T93" fmla="*/ 102 h 784"/>
                <a:gd name="T94" fmla="*/ 2 w 277"/>
                <a:gd name="T95" fmla="*/ 84 h 784"/>
                <a:gd name="T96" fmla="*/ 4 w 277"/>
                <a:gd name="T97" fmla="*/ 65 h 784"/>
                <a:gd name="T98" fmla="*/ 10 w 277"/>
                <a:gd name="T99" fmla="*/ 48 h 784"/>
                <a:gd name="T100" fmla="*/ 19 w 277"/>
                <a:gd name="T101" fmla="*/ 32 h 784"/>
                <a:gd name="T102" fmla="*/ 33 w 277"/>
                <a:gd name="T103" fmla="*/ 18 h 784"/>
                <a:gd name="T104" fmla="*/ 50 w 277"/>
                <a:gd name="T105" fmla="*/ 7 h 784"/>
                <a:gd name="T106" fmla="*/ 68 w 277"/>
                <a:gd name="T107" fmla="*/ 2 h 784"/>
                <a:gd name="T108" fmla="*/ 86 w 277"/>
                <a:gd name="T109"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784">
                  <a:moveTo>
                    <a:pt x="86" y="0"/>
                  </a:moveTo>
                  <a:lnTo>
                    <a:pt x="104" y="2"/>
                  </a:lnTo>
                  <a:lnTo>
                    <a:pt x="122" y="8"/>
                  </a:lnTo>
                  <a:lnTo>
                    <a:pt x="138" y="18"/>
                  </a:lnTo>
                  <a:lnTo>
                    <a:pt x="152" y="31"/>
                  </a:lnTo>
                  <a:lnTo>
                    <a:pt x="184" y="77"/>
                  </a:lnTo>
                  <a:lnTo>
                    <a:pt x="212" y="125"/>
                  </a:lnTo>
                  <a:lnTo>
                    <a:pt x="235" y="175"/>
                  </a:lnTo>
                  <a:lnTo>
                    <a:pt x="253" y="227"/>
                  </a:lnTo>
                  <a:lnTo>
                    <a:pt x="266" y="280"/>
                  </a:lnTo>
                  <a:lnTo>
                    <a:pt x="273" y="335"/>
                  </a:lnTo>
                  <a:lnTo>
                    <a:pt x="277" y="391"/>
                  </a:lnTo>
                  <a:lnTo>
                    <a:pt x="273" y="446"/>
                  </a:lnTo>
                  <a:lnTo>
                    <a:pt x="265" y="502"/>
                  </a:lnTo>
                  <a:lnTo>
                    <a:pt x="253" y="556"/>
                  </a:lnTo>
                  <a:lnTo>
                    <a:pt x="234" y="608"/>
                  </a:lnTo>
                  <a:lnTo>
                    <a:pt x="210" y="659"/>
                  </a:lnTo>
                  <a:lnTo>
                    <a:pt x="182" y="707"/>
                  </a:lnTo>
                  <a:lnTo>
                    <a:pt x="149" y="753"/>
                  </a:lnTo>
                  <a:lnTo>
                    <a:pt x="136" y="766"/>
                  </a:lnTo>
                  <a:lnTo>
                    <a:pt x="120" y="776"/>
                  </a:lnTo>
                  <a:lnTo>
                    <a:pt x="102" y="782"/>
                  </a:lnTo>
                  <a:lnTo>
                    <a:pt x="84" y="784"/>
                  </a:lnTo>
                  <a:lnTo>
                    <a:pt x="65" y="782"/>
                  </a:lnTo>
                  <a:lnTo>
                    <a:pt x="47" y="776"/>
                  </a:lnTo>
                  <a:lnTo>
                    <a:pt x="31" y="765"/>
                  </a:lnTo>
                  <a:lnTo>
                    <a:pt x="17" y="752"/>
                  </a:lnTo>
                  <a:lnTo>
                    <a:pt x="7" y="735"/>
                  </a:lnTo>
                  <a:lnTo>
                    <a:pt x="2" y="718"/>
                  </a:lnTo>
                  <a:lnTo>
                    <a:pt x="0" y="700"/>
                  </a:lnTo>
                  <a:lnTo>
                    <a:pt x="2" y="681"/>
                  </a:lnTo>
                  <a:lnTo>
                    <a:pt x="8" y="663"/>
                  </a:lnTo>
                  <a:lnTo>
                    <a:pt x="18" y="647"/>
                  </a:lnTo>
                  <a:lnTo>
                    <a:pt x="45" y="608"/>
                  </a:lnTo>
                  <a:lnTo>
                    <a:pt x="67" y="569"/>
                  </a:lnTo>
                  <a:lnTo>
                    <a:pt x="85" y="526"/>
                  </a:lnTo>
                  <a:lnTo>
                    <a:pt x="98" y="483"/>
                  </a:lnTo>
                  <a:lnTo>
                    <a:pt x="106" y="437"/>
                  </a:lnTo>
                  <a:lnTo>
                    <a:pt x="108" y="391"/>
                  </a:lnTo>
                  <a:lnTo>
                    <a:pt x="106" y="344"/>
                  </a:lnTo>
                  <a:lnTo>
                    <a:pt x="98" y="299"/>
                  </a:lnTo>
                  <a:lnTo>
                    <a:pt x="86" y="256"/>
                  </a:lnTo>
                  <a:lnTo>
                    <a:pt x="68" y="214"/>
                  </a:lnTo>
                  <a:lnTo>
                    <a:pt x="46" y="175"/>
                  </a:lnTo>
                  <a:lnTo>
                    <a:pt x="19" y="136"/>
                  </a:lnTo>
                  <a:lnTo>
                    <a:pt x="9" y="121"/>
                  </a:lnTo>
                  <a:lnTo>
                    <a:pt x="4" y="102"/>
                  </a:lnTo>
                  <a:lnTo>
                    <a:pt x="2" y="84"/>
                  </a:lnTo>
                  <a:lnTo>
                    <a:pt x="4" y="65"/>
                  </a:lnTo>
                  <a:lnTo>
                    <a:pt x="10" y="48"/>
                  </a:lnTo>
                  <a:lnTo>
                    <a:pt x="19" y="32"/>
                  </a:lnTo>
                  <a:lnTo>
                    <a:pt x="33" y="18"/>
                  </a:lnTo>
                  <a:lnTo>
                    <a:pt x="50" y="7"/>
                  </a:lnTo>
                  <a:lnTo>
                    <a:pt x="68" y="2"/>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0"/>
            <p:cNvSpPr>
              <a:spLocks/>
            </p:cNvSpPr>
            <p:nvPr/>
          </p:nvSpPr>
          <p:spPr bwMode="auto">
            <a:xfrm>
              <a:off x="2750" y="624"/>
              <a:ext cx="29" cy="98"/>
            </a:xfrm>
            <a:custGeom>
              <a:avLst/>
              <a:gdLst>
                <a:gd name="T0" fmla="*/ 261 w 345"/>
                <a:gd name="T1" fmla="*/ 0 h 1171"/>
                <a:gd name="T2" fmla="*/ 279 w 345"/>
                <a:gd name="T3" fmla="*/ 2 h 1171"/>
                <a:gd name="T4" fmla="*/ 297 w 345"/>
                <a:gd name="T5" fmla="*/ 8 h 1171"/>
                <a:gd name="T6" fmla="*/ 313 w 345"/>
                <a:gd name="T7" fmla="*/ 18 h 1171"/>
                <a:gd name="T8" fmla="*/ 327 w 345"/>
                <a:gd name="T9" fmla="*/ 32 h 1171"/>
                <a:gd name="T10" fmla="*/ 337 w 345"/>
                <a:gd name="T11" fmla="*/ 48 h 1171"/>
                <a:gd name="T12" fmla="*/ 343 w 345"/>
                <a:gd name="T13" fmla="*/ 66 h 1171"/>
                <a:gd name="T14" fmla="*/ 345 w 345"/>
                <a:gd name="T15" fmla="*/ 84 h 1171"/>
                <a:gd name="T16" fmla="*/ 343 w 345"/>
                <a:gd name="T17" fmla="*/ 102 h 1171"/>
                <a:gd name="T18" fmla="*/ 337 w 345"/>
                <a:gd name="T19" fmla="*/ 120 h 1171"/>
                <a:gd name="T20" fmla="*/ 326 w 345"/>
                <a:gd name="T21" fmla="*/ 137 h 1171"/>
                <a:gd name="T22" fmla="*/ 290 w 345"/>
                <a:gd name="T23" fmla="*/ 187 h 1171"/>
                <a:gd name="T24" fmla="*/ 258 w 345"/>
                <a:gd name="T25" fmla="*/ 239 h 1171"/>
                <a:gd name="T26" fmla="*/ 231 w 345"/>
                <a:gd name="T27" fmla="*/ 292 h 1171"/>
                <a:gd name="T28" fmla="*/ 208 w 345"/>
                <a:gd name="T29" fmla="*/ 348 h 1171"/>
                <a:gd name="T30" fmla="*/ 191 w 345"/>
                <a:gd name="T31" fmla="*/ 406 h 1171"/>
                <a:gd name="T32" fmla="*/ 178 w 345"/>
                <a:gd name="T33" fmla="*/ 464 h 1171"/>
                <a:gd name="T34" fmla="*/ 171 w 345"/>
                <a:gd name="T35" fmla="*/ 526 h 1171"/>
                <a:gd name="T36" fmla="*/ 168 w 345"/>
                <a:gd name="T37" fmla="*/ 587 h 1171"/>
                <a:gd name="T38" fmla="*/ 171 w 345"/>
                <a:gd name="T39" fmla="*/ 647 h 1171"/>
                <a:gd name="T40" fmla="*/ 178 w 345"/>
                <a:gd name="T41" fmla="*/ 708 h 1171"/>
                <a:gd name="T42" fmla="*/ 191 w 345"/>
                <a:gd name="T43" fmla="*/ 766 h 1171"/>
                <a:gd name="T44" fmla="*/ 208 w 345"/>
                <a:gd name="T45" fmla="*/ 823 h 1171"/>
                <a:gd name="T46" fmla="*/ 230 w 345"/>
                <a:gd name="T47" fmla="*/ 878 h 1171"/>
                <a:gd name="T48" fmla="*/ 256 w 345"/>
                <a:gd name="T49" fmla="*/ 932 h 1171"/>
                <a:gd name="T50" fmla="*/ 288 w 345"/>
                <a:gd name="T51" fmla="*/ 984 h 1171"/>
                <a:gd name="T52" fmla="*/ 323 w 345"/>
                <a:gd name="T53" fmla="*/ 1033 h 1171"/>
                <a:gd name="T54" fmla="*/ 334 w 345"/>
                <a:gd name="T55" fmla="*/ 1050 h 1171"/>
                <a:gd name="T56" fmla="*/ 340 w 345"/>
                <a:gd name="T57" fmla="*/ 1068 h 1171"/>
                <a:gd name="T58" fmla="*/ 342 w 345"/>
                <a:gd name="T59" fmla="*/ 1086 h 1171"/>
                <a:gd name="T60" fmla="*/ 340 w 345"/>
                <a:gd name="T61" fmla="*/ 1105 h 1171"/>
                <a:gd name="T62" fmla="*/ 334 w 345"/>
                <a:gd name="T63" fmla="*/ 1122 h 1171"/>
                <a:gd name="T64" fmla="*/ 323 w 345"/>
                <a:gd name="T65" fmla="*/ 1138 h 1171"/>
                <a:gd name="T66" fmla="*/ 310 w 345"/>
                <a:gd name="T67" fmla="*/ 1152 h 1171"/>
                <a:gd name="T68" fmla="*/ 293 w 345"/>
                <a:gd name="T69" fmla="*/ 1162 h 1171"/>
                <a:gd name="T70" fmla="*/ 276 w 345"/>
                <a:gd name="T71" fmla="*/ 1168 h 1171"/>
                <a:gd name="T72" fmla="*/ 258 w 345"/>
                <a:gd name="T73" fmla="*/ 1171 h 1171"/>
                <a:gd name="T74" fmla="*/ 239 w 345"/>
                <a:gd name="T75" fmla="*/ 1168 h 1171"/>
                <a:gd name="T76" fmla="*/ 222 w 345"/>
                <a:gd name="T77" fmla="*/ 1162 h 1171"/>
                <a:gd name="T78" fmla="*/ 205 w 345"/>
                <a:gd name="T79" fmla="*/ 1152 h 1171"/>
                <a:gd name="T80" fmla="*/ 192 w 345"/>
                <a:gd name="T81" fmla="*/ 1138 h 1171"/>
                <a:gd name="T82" fmla="*/ 152 w 345"/>
                <a:gd name="T83" fmla="*/ 1084 h 1171"/>
                <a:gd name="T84" fmla="*/ 117 w 345"/>
                <a:gd name="T85" fmla="*/ 1028 h 1171"/>
                <a:gd name="T86" fmla="*/ 86 w 345"/>
                <a:gd name="T87" fmla="*/ 970 h 1171"/>
                <a:gd name="T88" fmla="*/ 60 w 345"/>
                <a:gd name="T89" fmla="*/ 910 h 1171"/>
                <a:gd name="T90" fmla="*/ 38 w 345"/>
                <a:gd name="T91" fmla="*/ 848 h 1171"/>
                <a:gd name="T92" fmla="*/ 22 w 345"/>
                <a:gd name="T93" fmla="*/ 785 h 1171"/>
                <a:gd name="T94" fmla="*/ 9 w 345"/>
                <a:gd name="T95" fmla="*/ 720 h 1171"/>
                <a:gd name="T96" fmla="*/ 2 w 345"/>
                <a:gd name="T97" fmla="*/ 654 h 1171"/>
                <a:gd name="T98" fmla="*/ 0 w 345"/>
                <a:gd name="T99" fmla="*/ 587 h 1171"/>
                <a:gd name="T100" fmla="*/ 2 w 345"/>
                <a:gd name="T101" fmla="*/ 520 h 1171"/>
                <a:gd name="T102" fmla="*/ 10 w 345"/>
                <a:gd name="T103" fmla="*/ 454 h 1171"/>
                <a:gd name="T104" fmla="*/ 23 w 345"/>
                <a:gd name="T105" fmla="*/ 388 h 1171"/>
                <a:gd name="T106" fmla="*/ 40 w 345"/>
                <a:gd name="T107" fmla="*/ 324 h 1171"/>
                <a:gd name="T108" fmla="*/ 62 w 345"/>
                <a:gd name="T109" fmla="*/ 261 h 1171"/>
                <a:gd name="T110" fmla="*/ 88 w 345"/>
                <a:gd name="T111" fmla="*/ 200 h 1171"/>
                <a:gd name="T112" fmla="*/ 120 w 345"/>
                <a:gd name="T113" fmla="*/ 141 h 1171"/>
                <a:gd name="T114" fmla="*/ 155 w 345"/>
                <a:gd name="T115" fmla="*/ 85 h 1171"/>
                <a:gd name="T116" fmla="*/ 195 w 345"/>
                <a:gd name="T117" fmla="*/ 31 h 1171"/>
                <a:gd name="T118" fmla="*/ 209 w 345"/>
                <a:gd name="T119" fmla="*/ 17 h 1171"/>
                <a:gd name="T120" fmla="*/ 225 w 345"/>
                <a:gd name="T121" fmla="*/ 8 h 1171"/>
                <a:gd name="T122" fmla="*/ 243 w 345"/>
                <a:gd name="T123" fmla="*/ 2 h 1171"/>
                <a:gd name="T124" fmla="*/ 261 w 345"/>
                <a:gd name="T125" fmla="*/ 0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1171">
                  <a:moveTo>
                    <a:pt x="261" y="0"/>
                  </a:moveTo>
                  <a:lnTo>
                    <a:pt x="279" y="2"/>
                  </a:lnTo>
                  <a:lnTo>
                    <a:pt x="297" y="8"/>
                  </a:lnTo>
                  <a:lnTo>
                    <a:pt x="313" y="18"/>
                  </a:lnTo>
                  <a:lnTo>
                    <a:pt x="327" y="32"/>
                  </a:lnTo>
                  <a:lnTo>
                    <a:pt x="337" y="48"/>
                  </a:lnTo>
                  <a:lnTo>
                    <a:pt x="343" y="66"/>
                  </a:lnTo>
                  <a:lnTo>
                    <a:pt x="345" y="84"/>
                  </a:lnTo>
                  <a:lnTo>
                    <a:pt x="343" y="102"/>
                  </a:lnTo>
                  <a:lnTo>
                    <a:pt x="337" y="120"/>
                  </a:lnTo>
                  <a:lnTo>
                    <a:pt x="326" y="137"/>
                  </a:lnTo>
                  <a:lnTo>
                    <a:pt x="290" y="187"/>
                  </a:lnTo>
                  <a:lnTo>
                    <a:pt x="258" y="239"/>
                  </a:lnTo>
                  <a:lnTo>
                    <a:pt x="231" y="292"/>
                  </a:lnTo>
                  <a:lnTo>
                    <a:pt x="208" y="348"/>
                  </a:lnTo>
                  <a:lnTo>
                    <a:pt x="191" y="406"/>
                  </a:lnTo>
                  <a:lnTo>
                    <a:pt x="178" y="464"/>
                  </a:lnTo>
                  <a:lnTo>
                    <a:pt x="171" y="526"/>
                  </a:lnTo>
                  <a:lnTo>
                    <a:pt x="168" y="587"/>
                  </a:lnTo>
                  <a:lnTo>
                    <a:pt x="171" y="647"/>
                  </a:lnTo>
                  <a:lnTo>
                    <a:pt x="178" y="708"/>
                  </a:lnTo>
                  <a:lnTo>
                    <a:pt x="191" y="766"/>
                  </a:lnTo>
                  <a:lnTo>
                    <a:pt x="208" y="823"/>
                  </a:lnTo>
                  <a:lnTo>
                    <a:pt x="230" y="878"/>
                  </a:lnTo>
                  <a:lnTo>
                    <a:pt x="256" y="932"/>
                  </a:lnTo>
                  <a:lnTo>
                    <a:pt x="288" y="984"/>
                  </a:lnTo>
                  <a:lnTo>
                    <a:pt x="323" y="1033"/>
                  </a:lnTo>
                  <a:lnTo>
                    <a:pt x="334" y="1050"/>
                  </a:lnTo>
                  <a:lnTo>
                    <a:pt x="340" y="1068"/>
                  </a:lnTo>
                  <a:lnTo>
                    <a:pt x="342" y="1086"/>
                  </a:lnTo>
                  <a:lnTo>
                    <a:pt x="340" y="1105"/>
                  </a:lnTo>
                  <a:lnTo>
                    <a:pt x="334" y="1122"/>
                  </a:lnTo>
                  <a:lnTo>
                    <a:pt x="323" y="1138"/>
                  </a:lnTo>
                  <a:lnTo>
                    <a:pt x="310" y="1152"/>
                  </a:lnTo>
                  <a:lnTo>
                    <a:pt x="293" y="1162"/>
                  </a:lnTo>
                  <a:lnTo>
                    <a:pt x="276" y="1168"/>
                  </a:lnTo>
                  <a:lnTo>
                    <a:pt x="258" y="1171"/>
                  </a:lnTo>
                  <a:lnTo>
                    <a:pt x="239" y="1168"/>
                  </a:lnTo>
                  <a:lnTo>
                    <a:pt x="222" y="1162"/>
                  </a:lnTo>
                  <a:lnTo>
                    <a:pt x="205" y="1152"/>
                  </a:lnTo>
                  <a:lnTo>
                    <a:pt x="192" y="1138"/>
                  </a:lnTo>
                  <a:lnTo>
                    <a:pt x="152" y="1084"/>
                  </a:lnTo>
                  <a:lnTo>
                    <a:pt x="117" y="1028"/>
                  </a:lnTo>
                  <a:lnTo>
                    <a:pt x="86" y="970"/>
                  </a:lnTo>
                  <a:lnTo>
                    <a:pt x="60" y="910"/>
                  </a:lnTo>
                  <a:lnTo>
                    <a:pt x="38" y="848"/>
                  </a:lnTo>
                  <a:lnTo>
                    <a:pt x="22" y="785"/>
                  </a:lnTo>
                  <a:lnTo>
                    <a:pt x="9" y="720"/>
                  </a:lnTo>
                  <a:lnTo>
                    <a:pt x="2" y="654"/>
                  </a:lnTo>
                  <a:lnTo>
                    <a:pt x="0" y="587"/>
                  </a:lnTo>
                  <a:lnTo>
                    <a:pt x="2" y="520"/>
                  </a:lnTo>
                  <a:lnTo>
                    <a:pt x="10" y="454"/>
                  </a:lnTo>
                  <a:lnTo>
                    <a:pt x="23" y="388"/>
                  </a:lnTo>
                  <a:lnTo>
                    <a:pt x="40" y="324"/>
                  </a:lnTo>
                  <a:lnTo>
                    <a:pt x="62" y="261"/>
                  </a:lnTo>
                  <a:lnTo>
                    <a:pt x="88" y="200"/>
                  </a:lnTo>
                  <a:lnTo>
                    <a:pt x="120" y="141"/>
                  </a:lnTo>
                  <a:lnTo>
                    <a:pt x="155" y="85"/>
                  </a:lnTo>
                  <a:lnTo>
                    <a:pt x="195" y="31"/>
                  </a:lnTo>
                  <a:lnTo>
                    <a:pt x="209" y="17"/>
                  </a:lnTo>
                  <a:lnTo>
                    <a:pt x="225" y="8"/>
                  </a:lnTo>
                  <a:lnTo>
                    <a:pt x="243" y="2"/>
                  </a:lnTo>
                  <a:lnTo>
                    <a:pt x="2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p:cNvSpPr>
              <a:spLocks/>
            </p:cNvSpPr>
            <p:nvPr/>
          </p:nvSpPr>
          <p:spPr bwMode="auto">
            <a:xfrm>
              <a:off x="2777" y="641"/>
              <a:ext cx="23" cy="65"/>
            </a:xfrm>
            <a:custGeom>
              <a:avLst/>
              <a:gdLst>
                <a:gd name="T0" fmla="*/ 193 w 277"/>
                <a:gd name="T1" fmla="*/ 0 h 784"/>
                <a:gd name="T2" fmla="*/ 212 w 277"/>
                <a:gd name="T3" fmla="*/ 2 h 784"/>
                <a:gd name="T4" fmla="*/ 229 w 277"/>
                <a:gd name="T5" fmla="*/ 8 h 784"/>
                <a:gd name="T6" fmla="*/ 246 w 277"/>
                <a:gd name="T7" fmla="*/ 19 h 784"/>
                <a:gd name="T8" fmla="*/ 259 w 277"/>
                <a:gd name="T9" fmla="*/ 32 h 784"/>
                <a:gd name="T10" fmla="*/ 270 w 277"/>
                <a:gd name="T11" fmla="*/ 48 h 784"/>
                <a:gd name="T12" fmla="*/ 275 w 277"/>
                <a:gd name="T13" fmla="*/ 65 h 784"/>
                <a:gd name="T14" fmla="*/ 277 w 277"/>
                <a:gd name="T15" fmla="*/ 84 h 784"/>
                <a:gd name="T16" fmla="*/ 275 w 277"/>
                <a:gd name="T17" fmla="*/ 103 h 784"/>
                <a:gd name="T18" fmla="*/ 269 w 277"/>
                <a:gd name="T19" fmla="*/ 121 h 784"/>
                <a:gd name="T20" fmla="*/ 258 w 277"/>
                <a:gd name="T21" fmla="*/ 137 h 784"/>
                <a:gd name="T22" fmla="*/ 231 w 277"/>
                <a:gd name="T23" fmla="*/ 175 h 784"/>
                <a:gd name="T24" fmla="*/ 210 w 277"/>
                <a:gd name="T25" fmla="*/ 215 h 784"/>
                <a:gd name="T26" fmla="*/ 192 w 277"/>
                <a:gd name="T27" fmla="*/ 257 h 784"/>
                <a:gd name="T28" fmla="*/ 180 w 277"/>
                <a:gd name="T29" fmla="*/ 302 h 784"/>
                <a:gd name="T30" fmla="*/ 171 w 277"/>
                <a:gd name="T31" fmla="*/ 346 h 784"/>
                <a:gd name="T32" fmla="*/ 169 w 277"/>
                <a:gd name="T33" fmla="*/ 393 h 784"/>
                <a:gd name="T34" fmla="*/ 171 w 277"/>
                <a:gd name="T35" fmla="*/ 439 h 784"/>
                <a:gd name="T36" fmla="*/ 179 w 277"/>
                <a:gd name="T37" fmla="*/ 485 h 784"/>
                <a:gd name="T38" fmla="*/ 191 w 277"/>
                <a:gd name="T39" fmla="*/ 527 h 784"/>
                <a:gd name="T40" fmla="*/ 209 w 277"/>
                <a:gd name="T41" fmla="*/ 570 h 784"/>
                <a:gd name="T42" fmla="*/ 230 w 277"/>
                <a:gd name="T43" fmla="*/ 609 h 784"/>
                <a:gd name="T44" fmla="*/ 257 w 277"/>
                <a:gd name="T45" fmla="*/ 647 h 784"/>
                <a:gd name="T46" fmla="*/ 268 w 277"/>
                <a:gd name="T47" fmla="*/ 663 h 784"/>
                <a:gd name="T48" fmla="*/ 274 w 277"/>
                <a:gd name="T49" fmla="*/ 681 h 784"/>
                <a:gd name="T50" fmla="*/ 275 w 277"/>
                <a:gd name="T51" fmla="*/ 700 h 784"/>
                <a:gd name="T52" fmla="*/ 273 w 277"/>
                <a:gd name="T53" fmla="*/ 719 h 784"/>
                <a:gd name="T54" fmla="*/ 268 w 277"/>
                <a:gd name="T55" fmla="*/ 736 h 784"/>
                <a:gd name="T56" fmla="*/ 257 w 277"/>
                <a:gd name="T57" fmla="*/ 752 h 784"/>
                <a:gd name="T58" fmla="*/ 244 w 277"/>
                <a:gd name="T59" fmla="*/ 765 h 784"/>
                <a:gd name="T60" fmla="*/ 227 w 277"/>
                <a:gd name="T61" fmla="*/ 776 h 784"/>
                <a:gd name="T62" fmla="*/ 210 w 277"/>
                <a:gd name="T63" fmla="*/ 782 h 784"/>
                <a:gd name="T64" fmla="*/ 191 w 277"/>
                <a:gd name="T65" fmla="*/ 784 h 784"/>
                <a:gd name="T66" fmla="*/ 173 w 277"/>
                <a:gd name="T67" fmla="*/ 782 h 784"/>
                <a:gd name="T68" fmla="*/ 156 w 277"/>
                <a:gd name="T69" fmla="*/ 776 h 784"/>
                <a:gd name="T70" fmla="*/ 139 w 277"/>
                <a:gd name="T71" fmla="*/ 765 h 784"/>
                <a:gd name="T72" fmla="*/ 126 w 277"/>
                <a:gd name="T73" fmla="*/ 752 h 784"/>
                <a:gd name="T74" fmla="*/ 93 w 277"/>
                <a:gd name="T75" fmla="*/ 706 h 784"/>
                <a:gd name="T76" fmla="*/ 65 w 277"/>
                <a:gd name="T77" fmla="*/ 658 h 784"/>
                <a:gd name="T78" fmla="*/ 42 w 277"/>
                <a:gd name="T79" fmla="*/ 609 h 784"/>
                <a:gd name="T80" fmla="*/ 24 w 277"/>
                <a:gd name="T81" fmla="*/ 557 h 784"/>
                <a:gd name="T82" fmla="*/ 11 w 277"/>
                <a:gd name="T83" fmla="*/ 503 h 784"/>
                <a:gd name="T84" fmla="*/ 3 w 277"/>
                <a:gd name="T85" fmla="*/ 449 h 784"/>
                <a:gd name="T86" fmla="*/ 0 w 277"/>
                <a:gd name="T87" fmla="*/ 393 h 784"/>
                <a:gd name="T88" fmla="*/ 3 w 277"/>
                <a:gd name="T89" fmla="*/ 337 h 784"/>
                <a:gd name="T90" fmla="*/ 12 w 277"/>
                <a:gd name="T91" fmla="*/ 282 h 784"/>
                <a:gd name="T92" fmla="*/ 25 w 277"/>
                <a:gd name="T93" fmla="*/ 228 h 784"/>
                <a:gd name="T94" fmla="*/ 43 w 277"/>
                <a:gd name="T95" fmla="*/ 176 h 784"/>
                <a:gd name="T96" fmla="*/ 67 w 277"/>
                <a:gd name="T97" fmla="*/ 125 h 784"/>
                <a:gd name="T98" fmla="*/ 95 w 277"/>
                <a:gd name="T99" fmla="*/ 77 h 784"/>
                <a:gd name="T100" fmla="*/ 128 w 277"/>
                <a:gd name="T101" fmla="*/ 31 h 784"/>
                <a:gd name="T102" fmla="*/ 141 w 277"/>
                <a:gd name="T103" fmla="*/ 18 h 784"/>
                <a:gd name="T104" fmla="*/ 158 w 277"/>
                <a:gd name="T105" fmla="*/ 7 h 784"/>
                <a:gd name="T106" fmla="*/ 176 w 277"/>
                <a:gd name="T107" fmla="*/ 2 h 784"/>
                <a:gd name="T108" fmla="*/ 193 w 277"/>
                <a:gd name="T109"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784">
                  <a:moveTo>
                    <a:pt x="193" y="0"/>
                  </a:moveTo>
                  <a:lnTo>
                    <a:pt x="212" y="2"/>
                  </a:lnTo>
                  <a:lnTo>
                    <a:pt x="229" y="8"/>
                  </a:lnTo>
                  <a:lnTo>
                    <a:pt x="246" y="19"/>
                  </a:lnTo>
                  <a:lnTo>
                    <a:pt x="259" y="32"/>
                  </a:lnTo>
                  <a:lnTo>
                    <a:pt x="270" y="48"/>
                  </a:lnTo>
                  <a:lnTo>
                    <a:pt x="275" y="65"/>
                  </a:lnTo>
                  <a:lnTo>
                    <a:pt x="277" y="84"/>
                  </a:lnTo>
                  <a:lnTo>
                    <a:pt x="275" y="103"/>
                  </a:lnTo>
                  <a:lnTo>
                    <a:pt x="269" y="121"/>
                  </a:lnTo>
                  <a:lnTo>
                    <a:pt x="258" y="137"/>
                  </a:lnTo>
                  <a:lnTo>
                    <a:pt x="231" y="175"/>
                  </a:lnTo>
                  <a:lnTo>
                    <a:pt x="210" y="215"/>
                  </a:lnTo>
                  <a:lnTo>
                    <a:pt x="192" y="257"/>
                  </a:lnTo>
                  <a:lnTo>
                    <a:pt x="180" y="302"/>
                  </a:lnTo>
                  <a:lnTo>
                    <a:pt x="171" y="346"/>
                  </a:lnTo>
                  <a:lnTo>
                    <a:pt x="169" y="393"/>
                  </a:lnTo>
                  <a:lnTo>
                    <a:pt x="171" y="439"/>
                  </a:lnTo>
                  <a:lnTo>
                    <a:pt x="179" y="485"/>
                  </a:lnTo>
                  <a:lnTo>
                    <a:pt x="191" y="527"/>
                  </a:lnTo>
                  <a:lnTo>
                    <a:pt x="209" y="570"/>
                  </a:lnTo>
                  <a:lnTo>
                    <a:pt x="230" y="609"/>
                  </a:lnTo>
                  <a:lnTo>
                    <a:pt x="257" y="647"/>
                  </a:lnTo>
                  <a:lnTo>
                    <a:pt x="268" y="663"/>
                  </a:lnTo>
                  <a:lnTo>
                    <a:pt x="274" y="681"/>
                  </a:lnTo>
                  <a:lnTo>
                    <a:pt x="275" y="700"/>
                  </a:lnTo>
                  <a:lnTo>
                    <a:pt x="273" y="719"/>
                  </a:lnTo>
                  <a:lnTo>
                    <a:pt x="268" y="736"/>
                  </a:lnTo>
                  <a:lnTo>
                    <a:pt x="257" y="752"/>
                  </a:lnTo>
                  <a:lnTo>
                    <a:pt x="244" y="765"/>
                  </a:lnTo>
                  <a:lnTo>
                    <a:pt x="227" y="776"/>
                  </a:lnTo>
                  <a:lnTo>
                    <a:pt x="210" y="782"/>
                  </a:lnTo>
                  <a:lnTo>
                    <a:pt x="191" y="784"/>
                  </a:lnTo>
                  <a:lnTo>
                    <a:pt x="173" y="782"/>
                  </a:lnTo>
                  <a:lnTo>
                    <a:pt x="156" y="776"/>
                  </a:lnTo>
                  <a:lnTo>
                    <a:pt x="139" y="765"/>
                  </a:lnTo>
                  <a:lnTo>
                    <a:pt x="126" y="752"/>
                  </a:lnTo>
                  <a:lnTo>
                    <a:pt x="93" y="706"/>
                  </a:lnTo>
                  <a:lnTo>
                    <a:pt x="65" y="658"/>
                  </a:lnTo>
                  <a:lnTo>
                    <a:pt x="42" y="609"/>
                  </a:lnTo>
                  <a:lnTo>
                    <a:pt x="24" y="557"/>
                  </a:lnTo>
                  <a:lnTo>
                    <a:pt x="11" y="503"/>
                  </a:lnTo>
                  <a:lnTo>
                    <a:pt x="3" y="449"/>
                  </a:lnTo>
                  <a:lnTo>
                    <a:pt x="0" y="393"/>
                  </a:lnTo>
                  <a:lnTo>
                    <a:pt x="3" y="337"/>
                  </a:lnTo>
                  <a:lnTo>
                    <a:pt x="12" y="282"/>
                  </a:lnTo>
                  <a:lnTo>
                    <a:pt x="25" y="228"/>
                  </a:lnTo>
                  <a:lnTo>
                    <a:pt x="43" y="176"/>
                  </a:lnTo>
                  <a:lnTo>
                    <a:pt x="67" y="125"/>
                  </a:lnTo>
                  <a:lnTo>
                    <a:pt x="95" y="77"/>
                  </a:lnTo>
                  <a:lnTo>
                    <a:pt x="128" y="31"/>
                  </a:lnTo>
                  <a:lnTo>
                    <a:pt x="141" y="18"/>
                  </a:lnTo>
                  <a:lnTo>
                    <a:pt x="158" y="7"/>
                  </a:lnTo>
                  <a:lnTo>
                    <a:pt x="176" y="2"/>
                  </a:lnTo>
                  <a:lnTo>
                    <a:pt x="1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9" name="Graphic 8" descr="Building">
            <a:extLst>
              <a:ext uri="{FF2B5EF4-FFF2-40B4-BE49-F238E27FC236}">
                <a16:creationId xmlns:a16="http://schemas.microsoft.com/office/drawing/2014/main" id="{277B2713-2E65-49AC-8969-BCF2035611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9560" y="2404486"/>
            <a:ext cx="532858" cy="532858"/>
          </a:xfrm>
          <a:prstGeom prst="rect">
            <a:avLst/>
          </a:prstGeom>
        </p:spPr>
      </p:pic>
      <p:pic>
        <p:nvPicPr>
          <p:cNvPr id="28" name="Graphic 27" descr="Dance">
            <a:extLst>
              <a:ext uri="{FF2B5EF4-FFF2-40B4-BE49-F238E27FC236}">
                <a16:creationId xmlns:a16="http://schemas.microsoft.com/office/drawing/2014/main" id="{D32D2366-88B6-4B20-9F7E-9055809A1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6151" y="3664225"/>
            <a:ext cx="604402" cy="555547"/>
          </a:xfrm>
          <a:prstGeom prst="rect">
            <a:avLst/>
          </a:prstGeom>
        </p:spPr>
      </p:pic>
      <p:pic>
        <p:nvPicPr>
          <p:cNvPr id="31" name="Graphic 30" descr="Bed">
            <a:extLst>
              <a:ext uri="{FF2B5EF4-FFF2-40B4-BE49-F238E27FC236}">
                <a16:creationId xmlns:a16="http://schemas.microsoft.com/office/drawing/2014/main" id="{C3012A8A-34B6-4685-8723-932C98979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5990" y="4912997"/>
            <a:ext cx="548640" cy="548640"/>
          </a:xfrm>
          <a:prstGeom prst="rect">
            <a:avLst/>
          </a:prstGeom>
        </p:spPr>
      </p:pic>
    </p:spTree>
    <p:extLst>
      <p:ext uri="{BB962C8B-B14F-4D97-AF65-F5344CB8AC3E}">
        <p14:creationId xmlns:p14="http://schemas.microsoft.com/office/powerpoint/2010/main" val="1821943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63000"/>
                    </a14:imgEffect>
                  </a14:imgLayer>
                </a14:imgProps>
              </a:ext>
              <a:ext uri="{28A0092B-C50C-407E-A947-70E740481C1C}">
                <a14:useLocalDpi xmlns:a14="http://schemas.microsoft.com/office/drawing/2010/main"/>
              </a:ext>
            </a:extLst>
          </a:blip>
          <a:srcRect/>
          <a:stretch>
            <a:fillRect t="-12000" b="-12000"/>
          </a:stretch>
        </a:blipFill>
        <a:effectLst/>
      </p:bgPr>
    </p:bg>
    <p:spTree>
      <p:nvGrpSpPr>
        <p:cNvPr id="1" name=""/>
        <p:cNvGrpSpPr/>
        <p:nvPr/>
      </p:nvGrpSpPr>
      <p:grpSpPr>
        <a:xfrm>
          <a:off x="0" y="0"/>
          <a:ext cx="0" cy="0"/>
          <a:chOff x="0" y="0"/>
          <a:chExt cx="0" cy="0"/>
        </a:xfrm>
      </p:grpSpPr>
      <p:grpSp>
        <p:nvGrpSpPr>
          <p:cNvPr id="9" name="Group 8"/>
          <p:cNvGrpSpPr/>
          <p:nvPr/>
        </p:nvGrpSpPr>
        <p:grpSpPr>
          <a:xfrm rot="21134459">
            <a:off x="7028268" y="4232961"/>
            <a:ext cx="1495823" cy="2338134"/>
            <a:chOff x="3344154" y="4171480"/>
            <a:chExt cx="1600996" cy="2500151"/>
          </a:xfrm>
        </p:grpSpPr>
        <p:sp>
          <p:nvSpPr>
            <p:cNvPr id="10" name="Rectangle 9"/>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228492" y="1535724"/>
            <a:ext cx="5978769" cy="2696308"/>
            <a:chOff x="1242642" y="1758463"/>
            <a:chExt cx="5779480" cy="2332892"/>
          </a:xfrm>
        </p:grpSpPr>
        <p:sp>
          <p:nvSpPr>
            <p:cNvPr id="4" name="Round Same Side Corner Rectangle 3"/>
            <p:cNvSpPr/>
            <p:nvPr/>
          </p:nvSpPr>
          <p:spPr>
            <a:xfrm rot="5400000">
              <a:off x="3716217" y="-597878"/>
              <a:ext cx="574429" cy="5287111"/>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dirty="0">
                  <a:solidFill>
                    <a:schemeClr val="bg1"/>
                  </a:solidFill>
                  <a:latin typeface="Arial" panose="020B0604020202020204" pitchFamily="34" charset="0"/>
                  <a:cs typeface="Arial" panose="020B0604020202020204" pitchFamily="34" charset="0"/>
                </a:rPr>
                <a:t>Provinces data</a:t>
              </a:r>
            </a:p>
          </p:txBody>
        </p:sp>
        <p:sp>
          <p:nvSpPr>
            <p:cNvPr id="5" name="Round Same Side Corner Rectangle 4"/>
            <p:cNvSpPr/>
            <p:nvPr/>
          </p:nvSpPr>
          <p:spPr>
            <a:xfrm rot="5400000">
              <a:off x="3833446" y="902679"/>
              <a:ext cx="597873" cy="5779479"/>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PH" dirty="0">
                  <a:solidFill>
                    <a:schemeClr val="bg1"/>
                  </a:solidFill>
                  <a:latin typeface="Arial" panose="020B0604020202020204" pitchFamily="34" charset="0"/>
                  <a:cs typeface="Arial" panose="020B0604020202020204" pitchFamily="34" charset="0"/>
                </a:rPr>
                <a:t>Hotels data</a:t>
              </a:r>
              <a:endParaRPr lang="en-US" dirty="0">
                <a:solidFill>
                  <a:schemeClr val="bg1"/>
                </a:solidFill>
                <a:latin typeface="Arial" panose="020B0604020202020204" pitchFamily="34" charset="0"/>
                <a:cs typeface="Arial" panose="020B0604020202020204" pitchFamily="34" charset="0"/>
              </a:endParaRPr>
            </a:p>
          </p:txBody>
        </p:sp>
        <p:sp>
          <p:nvSpPr>
            <p:cNvPr id="6" name="Round Same Side Corner Rectangle 5"/>
            <p:cNvSpPr/>
            <p:nvPr/>
          </p:nvSpPr>
          <p:spPr>
            <a:xfrm rot="5400000">
              <a:off x="3376242" y="187572"/>
              <a:ext cx="574433" cy="4841633"/>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dirty="0">
                  <a:solidFill>
                    <a:schemeClr val="bg1"/>
                  </a:solidFill>
                  <a:latin typeface="Arial" panose="020B0604020202020204" pitchFamily="34" charset="0"/>
                  <a:cs typeface="Arial" panose="020B0604020202020204" pitchFamily="34" charset="0"/>
                </a:rPr>
                <a:t>Location data</a:t>
              </a:r>
            </a:p>
          </p:txBody>
        </p:sp>
        <p:sp>
          <p:nvSpPr>
            <p:cNvPr id="7" name="Round Same Side Corner Rectangle 6"/>
            <p:cNvSpPr/>
            <p:nvPr/>
          </p:nvSpPr>
          <p:spPr>
            <a:xfrm rot="5400000">
              <a:off x="3505199" y="633048"/>
              <a:ext cx="597877" cy="5122989"/>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dirty="0">
                  <a:solidFill>
                    <a:schemeClr val="bg1"/>
                  </a:solidFill>
                  <a:latin typeface="Arial" panose="020B0604020202020204" pitchFamily="34" charset="0"/>
                  <a:cs typeface="Arial" panose="020B0604020202020204" pitchFamily="34" charset="0"/>
                </a:rPr>
                <a:t> </a:t>
              </a:r>
            </a:p>
            <a:p>
              <a:pPr algn="r"/>
              <a:r>
                <a:rPr lang="en-US" dirty="0">
                  <a:solidFill>
                    <a:schemeClr val="bg1"/>
                  </a:solidFill>
                  <a:latin typeface="Arial" panose="020B0604020202020204" pitchFamily="34" charset="0"/>
                  <a:cs typeface="Arial" panose="020B0604020202020204" pitchFamily="34" charset="0"/>
                </a:rPr>
                <a:t>Tourism data</a:t>
              </a:r>
            </a:p>
            <a:p>
              <a:pPr algn="r"/>
              <a:endParaRPr lang="en-US" dirty="0">
                <a:solidFill>
                  <a:schemeClr val="bg1"/>
                </a:solidFill>
                <a:latin typeface="Arial" panose="020B0604020202020204" pitchFamily="34" charset="0"/>
                <a:cs typeface="Arial" panose="020B0604020202020204" pitchFamily="34" charset="0"/>
              </a:endParaRPr>
            </a:p>
          </p:txBody>
        </p:sp>
      </p:grpSp>
      <p:grpSp>
        <p:nvGrpSpPr>
          <p:cNvPr id="2" name="Group 1"/>
          <p:cNvGrpSpPr/>
          <p:nvPr/>
        </p:nvGrpSpPr>
        <p:grpSpPr>
          <a:xfrm>
            <a:off x="4356538" y="1059175"/>
            <a:ext cx="3657600" cy="3661505"/>
            <a:chOff x="323799" y="1059174"/>
            <a:chExt cx="3657600" cy="3661505"/>
          </a:xfrm>
        </p:grpSpPr>
        <p:sp>
          <p:nvSpPr>
            <p:cNvPr id="18" name="Oval 17"/>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1" name="TextBox 20"/>
          <p:cNvSpPr txBox="1"/>
          <p:nvPr/>
        </p:nvSpPr>
        <p:spPr>
          <a:xfrm>
            <a:off x="421819" y="2282825"/>
            <a:ext cx="3766617" cy="3787062"/>
          </a:xfrm>
          <a:prstGeom prst="rect">
            <a:avLst/>
          </a:prstGeom>
          <a:noFill/>
        </p:spPr>
        <p:txBody>
          <a:bodyPr wrap="square" rtlCol="0">
            <a:spAutoFit/>
          </a:bodyPr>
          <a:lstStyle/>
          <a:p>
            <a:pPr algn="just">
              <a:lnSpc>
                <a:spcPct val="150000"/>
              </a:lnSpc>
            </a:pPr>
            <a:r>
              <a:rPr lang="en-PH" dirty="0">
                <a:solidFill>
                  <a:schemeClr val="bg1"/>
                </a:solidFill>
              </a:rPr>
              <a:t>           The objective of this project is to be able to effectively locate the best provinces where to establish new hotels. This optimal approach may help in decreasing the risks of losses and increasing the possibilities of win-win arrangement for businesses, communities, and customers.  The data used are as indicated.</a:t>
            </a:r>
            <a:endParaRPr lang="en-US" dirty="0">
              <a:solidFill>
                <a:schemeClr val="bg1"/>
              </a:solidFill>
              <a:latin typeface="Arial" panose="020B0604020202020204" pitchFamily="34" charset="0"/>
              <a:cs typeface="Arial" panose="020B0604020202020204" pitchFamily="34" charset="0"/>
            </a:endParaRPr>
          </a:p>
        </p:txBody>
      </p:sp>
      <p:pic>
        <p:nvPicPr>
          <p:cNvPr id="12" name="Graphic 11" descr="Database">
            <a:extLst>
              <a:ext uri="{FF2B5EF4-FFF2-40B4-BE49-F238E27FC236}">
                <a16:creationId xmlns:a16="http://schemas.microsoft.com/office/drawing/2014/main" id="{FEA5A4CE-AA20-404C-93A6-273BB0EE0C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6497" y="2636795"/>
            <a:ext cx="1386658" cy="1386658"/>
          </a:xfrm>
          <a:prstGeom prst="rect">
            <a:avLst/>
          </a:prstGeom>
        </p:spPr>
      </p:pic>
      <p:pic>
        <p:nvPicPr>
          <p:cNvPr id="22" name="Graphic 21" descr="Pie chart">
            <a:extLst>
              <a:ext uri="{FF2B5EF4-FFF2-40B4-BE49-F238E27FC236}">
                <a16:creationId xmlns:a16="http://schemas.microsoft.com/office/drawing/2014/main" id="{CC038B6F-1E52-4C88-9AD4-1F1F27B735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3451" y="1498874"/>
            <a:ext cx="1241151" cy="1241151"/>
          </a:xfrm>
          <a:prstGeom prst="rect">
            <a:avLst/>
          </a:prstGeom>
        </p:spPr>
      </p:pic>
      <p:pic>
        <p:nvPicPr>
          <p:cNvPr id="24" name="Graphic 23" descr="Statistics">
            <a:extLst>
              <a:ext uri="{FF2B5EF4-FFF2-40B4-BE49-F238E27FC236}">
                <a16:creationId xmlns:a16="http://schemas.microsoft.com/office/drawing/2014/main" id="{E8EC2E35-88C1-49AC-8E7D-6F4CD7C47B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39505" y="1895474"/>
            <a:ext cx="1094580" cy="1094580"/>
          </a:xfrm>
          <a:prstGeom prst="rect">
            <a:avLst/>
          </a:prstGeom>
        </p:spPr>
      </p:pic>
      <p:pic>
        <p:nvPicPr>
          <p:cNvPr id="30" name="Graphic 29" descr="Gears">
            <a:extLst>
              <a:ext uri="{FF2B5EF4-FFF2-40B4-BE49-F238E27FC236}">
                <a16:creationId xmlns:a16="http://schemas.microsoft.com/office/drawing/2014/main" id="{95A4CFE8-629E-4BB8-BE3B-A1675EDF2C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52496" y="2955984"/>
            <a:ext cx="1375871" cy="1375871"/>
          </a:xfrm>
          <a:prstGeom prst="rect">
            <a:avLst/>
          </a:prstGeom>
        </p:spPr>
      </p:pic>
    </p:spTree>
    <p:extLst>
      <p:ext uri="{BB962C8B-B14F-4D97-AF65-F5344CB8AC3E}">
        <p14:creationId xmlns:p14="http://schemas.microsoft.com/office/powerpoint/2010/main" val="1818102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6" name="Pentagon 5"/>
          <p:cNvSpPr/>
          <p:nvPr/>
        </p:nvSpPr>
        <p:spPr>
          <a:xfrm>
            <a:off x="4286991" y="5213267"/>
            <a:ext cx="3099461" cy="688770"/>
          </a:xfrm>
          <a:prstGeom prst="homePlate">
            <a:avLst>
              <a:gd name="adj" fmla="val 4380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Data acquisition and exploratory</a:t>
            </a:r>
          </a:p>
        </p:txBody>
      </p:sp>
      <p:sp>
        <p:nvSpPr>
          <p:cNvPr id="7" name="Pentagon 6"/>
          <p:cNvSpPr/>
          <p:nvPr/>
        </p:nvSpPr>
        <p:spPr>
          <a:xfrm>
            <a:off x="5354286" y="4309275"/>
            <a:ext cx="3099461" cy="688770"/>
          </a:xfrm>
          <a:prstGeom prst="homePlate">
            <a:avLst>
              <a:gd name="adj" fmla="val 43808"/>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Data analysis</a:t>
            </a:r>
          </a:p>
        </p:txBody>
      </p:sp>
      <p:sp>
        <p:nvSpPr>
          <p:cNvPr id="8" name="Pentagon 7"/>
          <p:cNvSpPr/>
          <p:nvPr/>
        </p:nvSpPr>
        <p:spPr>
          <a:xfrm>
            <a:off x="6421581" y="3405283"/>
            <a:ext cx="3146962" cy="688770"/>
          </a:xfrm>
          <a:prstGeom prst="homePlate">
            <a:avLst>
              <a:gd name="adj" fmla="val 43808"/>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Data from Foursquare and visualization</a:t>
            </a:r>
          </a:p>
        </p:txBody>
      </p:sp>
      <p:sp>
        <p:nvSpPr>
          <p:cNvPr id="9" name="Pentagon 8"/>
          <p:cNvSpPr/>
          <p:nvPr/>
        </p:nvSpPr>
        <p:spPr>
          <a:xfrm>
            <a:off x="7536377" y="2501292"/>
            <a:ext cx="3146962" cy="688770"/>
          </a:xfrm>
          <a:prstGeom prst="homePlate">
            <a:avLst>
              <a:gd name="adj" fmla="val 43808"/>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Clustering using K-Means</a:t>
            </a:r>
          </a:p>
        </p:txBody>
      </p:sp>
      <p:sp>
        <p:nvSpPr>
          <p:cNvPr id="10" name="Pentagon 9"/>
          <p:cNvSpPr/>
          <p:nvPr/>
        </p:nvSpPr>
        <p:spPr>
          <a:xfrm>
            <a:off x="8651174" y="1597301"/>
            <a:ext cx="3146962" cy="688770"/>
          </a:xfrm>
          <a:prstGeom prst="homePlate">
            <a:avLst>
              <a:gd name="adj" fmla="val 43808"/>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Superimposing cluster map to choropleth map</a:t>
            </a:r>
          </a:p>
        </p:txBody>
      </p:sp>
      <p:grpSp>
        <p:nvGrpSpPr>
          <p:cNvPr id="4" name="Group 3"/>
          <p:cNvGrpSpPr/>
          <p:nvPr/>
        </p:nvGrpSpPr>
        <p:grpSpPr>
          <a:xfrm>
            <a:off x="3152552" y="3222655"/>
            <a:ext cx="6108451" cy="2487990"/>
            <a:chOff x="3152552" y="3222655"/>
            <a:chExt cx="6108451" cy="2487990"/>
          </a:xfrm>
        </p:grpSpPr>
        <p:sp>
          <p:nvSpPr>
            <p:cNvPr id="2" name="Right Arrow 1"/>
            <p:cNvSpPr/>
            <p:nvPr/>
          </p:nvSpPr>
          <p:spPr>
            <a:xfrm rot="19297116">
              <a:off x="3152552" y="3222655"/>
              <a:ext cx="6108451" cy="5633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rot="2957220">
              <a:off x="3028162" y="5097618"/>
              <a:ext cx="940306" cy="285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 4"/>
          <p:cNvSpPr/>
          <p:nvPr/>
        </p:nvSpPr>
        <p:spPr>
          <a:xfrm>
            <a:off x="795647" y="3420092"/>
            <a:ext cx="2560320" cy="2560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Methodology</a:t>
            </a:r>
          </a:p>
        </p:txBody>
      </p:sp>
      <p:sp>
        <p:nvSpPr>
          <p:cNvPr id="11" name="TextBox 10"/>
          <p:cNvSpPr txBox="1"/>
          <p:nvPr/>
        </p:nvSpPr>
        <p:spPr>
          <a:xfrm>
            <a:off x="381397" y="256397"/>
            <a:ext cx="6128280" cy="3170099"/>
          </a:xfrm>
          <a:prstGeom prst="rect">
            <a:avLst/>
          </a:prstGeom>
          <a:noFill/>
        </p:spPr>
        <p:txBody>
          <a:bodyPr wrap="square" rtlCol="0">
            <a:spAutoFit/>
          </a:bodyPr>
          <a:lstStyle/>
          <a:p>
            <a:pPr algn="just"/>
            <a:r>
              <a:rPr lang="en-PH" sz="2000" dirty="0"/>
              <a:t>           The methodology followed in conducting the project. Mainly, the steps were divided into 5 and will be thoroughly discussed in the following sections. These steps are data exploratory, where data were preprocessed. Data were also analyzed to determine some pre notions regarding the data to be used and integrated to the data to be obtained from Foursquare. After that, clustering was made, and the cluster map was superimposed to a choropleth map.</a:t>
            </a:r>
          </a:p>
          <a:p>
            <a:pPr algn="just"/>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32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ody of water&#10;&#10;Description automatically generated">
            <a:extLst>
              <a:ext uri="{FF2B5EF4-FFF2-40B4-BE49-F238E27FC236}">
                <a16:creationId xmlns:a16="http://schemas.microsoft.com/office/drawing/2014/main" id="{D11D291B-F622-4C1E-AF8C-5775E06EF4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909600"/>
          </a:xfrm>
          <a:prstGeom prst="rect">
            <a:avLst/>
          </a:prstGeom>
        </p:spPr>
      </p:pic>
      <p:sp>
        <p:nvSpPr>
          <p:cNvPr id="11" name="Rectangle 10"/>
          <p:cNvSpPr/>
          <p:nvPr/>
        </p:nvSpPr>
        <p:spPr>
          <a:xfrm>
            <a:off x="6320941" y="2396338"/>
            <a:ext cx="4975761" cy="3923576"/>
          </a:xfrm>
          <a:prstGeom prst="rect">
            <a:avLst/>
          </a:prstGeom>
          <a:gradFill flip="none" rotWithShape="1">
            <a:gsLst>
              <a:gs pos="7000">
                <a:schemeClr val="accent4">
                  <a:lumMod val="50000"/>
                  <a:alpha val="78000"/>
                </a:schemeClr>
              </a:gs>
              <a:gs pos="50000">
                <a:schemeClr val="accent4">
                  <a:lumMod val="75000"/>
                  <a:alpha val="50000"/>
                </a:schemeClr>
              </a:gs>
              <a:gs pos="100000">
                <a:schemeClr val="accent4">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solidFill>
                <a:schemeClr val="bg1"/>
              </a:solidFill>
              <a:latin typeface="Arial" panose="020B0604020202020204" pitchFamily="34" charset="0"/>
              <a:cs typeface="Arial" panose="020B0604020202020204" pitchFamily="34" charset="0"/>
            </a:endParaRPr>
          </a:p>
          <a:p>
            <a:pPr algn="ctr">
              <a:lnSpc>
                <a:spcPct val="150000"/>
              </a:lnSpc>
            </a:pPr>
            <a:endParaRPr lang="en-US" dirty="0">
              <a:solidFill>
                <a:schemeClr val="bg1"/>
              </a:solidFill>
              <a:latin typeface="Arial" panose="020B0604020202020204" pitchFamily="34" charset="0"/>
              <a:cs typeface="Arial" panose="020B0604020202020204" pitchFamily="34" charset="0"/>
            </a:endParaRPr>
          </a:p>
          <a:p>
            <a:pPr algn="ctr">
              <a:lnSpc>
                <a:spcPct val="150000"/>
              </a:lnSpc>
            </a:pPr>
            <a:endParaRPr lang="en-US" dirty="0">
              <a:solidFill>
                <a:schemeClr val="bg1"/>
              </a:solidFill>
              <a:latin typeface="Arial" panose="020B0604020202020204" pitchFamily="34" charset="0"/>
              <a:cs typeface="Arial" panose="020B0604020202020204" pitchFamily="34" charset="0"/>
            </a:endParaRPr>
          </a:p>
          <a:p>
            <a:pPr algn="ctr">
              <a:lnSpc>
                <a:spcPct val="150000"/>
              </a:lnSpc>
            </a:pPr>
            <a:endParaRPr lang="en-US" dirty="0">
              <a:solidFill>
                <a:schemeClr val="bg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5C8FB83D-8DF8-4AFA-AAB5-94F0120B4E07}"/>
              </a:ext>
            </a:extLst>
          </p:cNvPr>
          <p:cNvPicPr/>
          <p:nvPr/>
        </p:nvPicPr>
        <p:blipFill rotWithShape="1">
          <a:blip r:embed="rId3" cstate="print">
            <a:extLst>
              <a:ext uri="{28A0092B-C50C-407E-A947-70E740481C1C}">
                <a14:useLocalDpi xmlns:a14="http://schemas.microsoft.com/office/drawing/2010/main" val="0"/>
              </a:ext>
            </a:extLst>
          </a:blip>
          <a:srcRect l="16887" r="22887"/>
          <a:stretch/>
        </p:blipFill>
        <p:spPr>
          <a:xfrm>
            <a:off x="6667504" y="2091015"/>
            <a:ext cx="4282633" cy="3923576"/>
          </a:xfrm>
          <a:prstGeom prst="rect">
            <a:avLst/>
          </a:prstGeom>
        </p:spPr>
      </p:pic>
      <p:sp>
        <p:nvSpPr>
          <p:cNvPr id="13" name="TextBox 12">
            <a:extLst>
              <a:ext uri="{FF2B5EF4-FFF2-40B4-BE49-F238E27FC236}">
                <a16:creationId xmlns:a16="http://schemas.microsoft.com/office/drawing/2014/main" id="{1BC11A5E-935E-4576-B1AF-280D0B4D0D4A}"/>
              </a:ext>
            </a:extLst>
          </p:cNvPr>
          <p:cNvSpPr txBox="1"/>
          <p:nvPr/>
        </p:nvSpPr>
        <p:spPr>
          <a:xfrm>
            <a:off x="580540" y="2226486"/>
            <a:ext cx="5506424" cy="4093428"/>
          </a:xfrm>
          <a:prstGeom prst="rect">
            <a:avLst/>
          </a:prstGeom>
          <a:solidFill>
            <a:schemeClr val="bg2"/>
          </a:solidFill>
          <a:ln>
            <a:solidFill>
              <a:schemeClr val="bg2"/>
            </a:solidFill>
          </a:ln>
        </p:spPr>
        <p:txBody>
          <a:bodyPr wrap="square" rtlCol="0">
            <a:spAutoFit/>
          </a:bodyPr>
          <a:lstStyle/>
          <a:p>
            <a:pPr algn="just"/>
            <a:r>
              <a:rPr lang="en-PH" sz="2000" dirty="0"/>
              <a:t>          The list of provincial data from Wikipedia were scraped through the use Beautiful Soup. The class </a:t>
            </a:r>
            <a:r>
              <a:rPr lang="en-PH" sz="2000" dirty="0" err="1"/>
              <a:t>wikitable</a:t>
            </a:r>
            <a:r>
              <a:rPr lang="en-PH" sz="2000" dirty="0"/>
              <a:t> sortable was stored in a table to find the links that contained the string a. This string contains the values of the Provinces in the column of the table. By using a for loop, a list was created for each of the Philippine province. This was then turned into a </a:t>
            </a:r>
            <a:r>
              <a:rPr lang="en-PH" sz="2000" dirty="0" err="1"/>
              <a:t>dataframe</a:t>
            </a:r>
            <a:r>
              <a:rPr lang="en-PH" sz="2000" dirty="0"/>
              <a:t>. Geocoder was used to get the coordinates of each province and added to the </a:t>
            </a:r>
            <a:r>
              <a:rPr lang="en-PH" sz="2000" dirty="0" err="1"/>
              <a:t>dataframe</a:t>
            </a:r>
            <a:r>
              <a:rPr lang="en-PH" sz="2000" dirty="0"/>
              <a:t> which contains the provinces. Rows with </a:t>
            </a:r>
            <a:r>
              <a:rPr lang="en-PH" sz="2000" dirty="0" err="1"/>
              <a:t>NaN</a:t>
            </a:r>
            <a:r>
              <a:rPr lang="en-PH" sz="2000" dirty="0"/>
              <a:t> values were also dropped in the </a:t>
            </a:r>
            <a:r>
              <a:rPr lang="en-PH" sz="2000" dirty="0" err="1"/>
              <a:t>dataframe</a:t>
            </a:r>
            <a:r>
              <a:rPr lang="en-PH" sz="2000" dirty="0"/>
              <a:t> for further cleaning. Shown in the figure is the Philippine map with Province markings.</a:t>
            </a:r>
          </a:p>
        </p:txBody>
      </p:sp>
      <p:sp>
        <p:nvSpPr>
          <p:cNvPr id="26" name="Pentagon 5">
            <a:extLst>
              <a:ext uri="{FF2B5EF4-FFF2-40B4-BE49-F238E27FC236}">
                <a16:creationId xmlns:a16="http://schemas.microsoft.com/office/drawing/2014/main" id="{06B0F9B3-F161-4F1B-8FDF-1D90BEB5F59D}"/>
              </a:ext>
            </a:extLst>
          </p:cNvPr>
          <p:cNvSpPr/>
          <p:nvPr/>
        </p:nvSpPr>
        <p:spPr>
          <a:xfrm>
            <a:off x="22864" y="614970"/>
            <a:ext cx="5506424" cy="919190"/>
          </a:xfrm>
          <a:prstGeom prst="homePlate">
            <a:avLst>
              <a:gd name="adj" fmla="val 4380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ial" panose="020B0604020202020204" pitchFamily="34" charset="0"/>
                <a:cs typeface="Arial" panose="020B0604020202020204" pitchFamily="34" charset="0"/>
              </a:rPr>
              <a:t>Data acquisition and exploratory</a:t>
            </a:r>
          </a:p>
        </p:txBody>
      </p:sp>
    </p:spTree>
    <p:extLst>
      <p:ext uri="{BB962C8B-B14F-4D97-AF65-F5344CB8AC3E}">
        <p14:creationId xmlns:p14="http://schemas.microsoft.com/office/powerpoint/2010/main" val="225732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ody of water&#10;&#10;Description automatically generated">
            <a:extLst>
              <a:ext uri="{FF2B5EF4-FFF2-40B4-BE49-F238E27FC236}">
                <a16:creationId xmlns:a16="http://schemas.microsoft.com/office/drawing/2014/main" id="{D11D291B-F622-4C1E-AF8C-5775E06EF4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909600"/>
          </a:xfrm>
          <a:prstGeom prst="rect">
            <a:avLst/>
          </a:prstGeom>
        </p:spPr>
      </p:pic>
      <p:sp>
        <p:nvSpPr>
          <p:cNvPr id="11" name="Rectangle 10"/>
          <p:cNvSpPr/>
          <p:nvPr/>
        </p:nvSpPr>
        <p:spPr>
          <a:xfrm>
            <a:off x="6320941" y="2396338"/>
            <a:ext cx="4975761" cy="3923576"/>
          </a:xfrm>
          <a:prstGeom prst="rect">
            <a:avLst/>
          </a:prstGeom>
          <a:gradFill flip="none" rotWithShape="1">
            <a:gsLst>
              <a:gs pos="7000">
                <a:schemeClr val="accent4">
                  <a:lumMod val="50000"/>
                  <a:alpha val="78000"/>
                </a:schemeClr>
              </a:gs>
              <a:gs pos="50000">
                <a:schemeClr val="accent4">
                  <a:lumMod val="75000"/>
                  <a:alpha val="50000"/>
                </a:schemeClr>
              </a:gs>
              <a:gs pos="100000">
                <a:schemeClr val="accent4">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solidFill>
                <a:schemeClr val="bg1"/>
              </a:solidFill>
              <a:latin typeface="Arial" panose="020B0604020202020204" pitchFamily="34" charset="0"/>
              <a:cs typeface="Arial" panose="020B0604020202020204" pitchFamily="34" charset="0"/>
            </a:endParaRPr>
          </a:p>
          <a:p>
            <a:pPr algn="ctr">
              <a:lnSpc>
                <a:spcPct val="150000"/>
              </a:lnSpc>
            </a:pPr>
            <a:endParaRPr lang="en-US" dirty="0">
              <a:solidFill>
                <a:schemeClr val="bg1"/>
              </a:solidFill>
              <a:latin typeface="Arial" panose="020B0604020202020204" pitchFamily="34" charset="0"/>
              <a:cs typeface="Arial" panose="020B0604020202020204" pitchFamily="34" charset="0"/>
            </a:endParaRPr>
          </a:p>
          <a:p>
            <a:pPr algn="ctr">
              <a:lnSpc>
                <a:spcPct val="150000"/>
              </a:lnSpc>
            </a:pPr>
            <a:endParaRPr lang="en-US" dirty="0">
              <a:solidFill>
                <a:schemeClr val="bg1"/>
              </a:solidFill>
              <a:latin typeface="Arial" panose="020B0604020202020204" pitchFamily="34" charset="0"/>
              <a:cs typeface="Arial" panose="020B0604020202020204" pitchFamily="34" charset="0"/>
            </a:endParaRPr>
          </a:p>
          <a:p>
            <a:pPr algn="ctr">
              <a:lnSpc>
                <a:spcPct val="150000"/>
              </a:lnSpc>
            </a:pPr>
            <a:endParaRPr lang="en-US"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BC11A5E-935E-4576-B1AF-280D0B4D0D4A}"/>
              </a:ext>
            </a:extLst>
          </p:cNvPr>
          <p:cNvSpPr txBox="1"/>
          <p:nvPr/>
        </p:nvSpPr>
        <p:spPr>
          <a:xfrm>
            <a:off x="589576" y="1918709"/>
            <a:ext cx="5506424" cy="2308324"/>
          </a:xfrm>
          <a:prstGeom prst="rect">
            <a:avLst/>
          </a:prstGeom>
          <a:solidFill>
            <a:schemeClr val="bg2"/>
          </a:solidFill>
          <a:ln>
            <a:solidFill>
              <a:schemeClr val="bg2"/>
            </a:solidFill>
          </a:ln>
        </p:spPr>
        <p:txBody>
          <a:bodyPr wrap="square" rtlCol="0">
            <a:spAutoFit/>
          </a:bodyPr>
          <a:lstStyle/>
          <a:p>
            <a:pPr algn="just"/>
            <a:r>
              <a:rPr lang="en-PH" sz="2400" dirty="0"/>
              <a:t>          </a:t>
            </a:r>
            <a:r>
              <a:rPr lang="en-PH" sz="2000" dirty="0"/>
              <a:t>Another set of data was manually obtained and integrated to the </a:t>
            </a:r>
            <a:r>
              <a:rPr lang="en-PH" sz="2000" dirty="0" err="1"/>
              <a:t>dataframe</a:t>
            </a:r>
            <a:r>
              <a:rPr lang="en-PH" sz="2000" dirty="0"/>
              <a:t>. This new set of data consists the total number of tourists visiting a province. The figure below shows a bar graph for the top 10 most visited province in the Philippines in 2010 as this was extracted from the new data being merged to the original </a:t>
            </a:r>
            <a:r>
              <a:rPr lang="en-PH" sz="2000" dirty="0" err="1"/>
              <a:t>dataframe</a:t>
            </a:r>
            <a:r>
              <a:rPr lang="en-PH" sz="2000" dirty="0"/>
              <a:t>.</a:t>
            </a:r>
          </a:p>
        </p:txBody>
      </p:sp>
      <p:sp>
        <p:nvSpPr>
          <p:cNvPr id="26" name="Pentagon 5">
            <a:extLst>
              <a:ext uri="{FF2B5EF4-FFF2-40B4-BE49-F238E27FC236}">
                <a16:creationId xmlns:a16="http://schemas.microsoft.com/office/drawing/2014/main" id="{06B0F9B3-F161-4F1B-8FDF-1D90BEB5F59D}"/>
              </a:ext>
            </a:extLst>
          </p:cNvPr>
          <p:cNvSpPr/>
          <p:nvPr/>
        </p:nvSpPr>
        <p:spPr>
          <a:xfrm>
            <a:off x="22864" y="614970"/>
            <a:ext cx="5506424" cy="919190"/>
          </a:xfrm>
          <a:prstGeom prst="homePlate">
            <a:avLst>
              <a:gd name="adj" fmla="val 4380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bg1"/>
                </a:solidFill>
                <a:latin typeface="Arial" panose="020B0604020202020204" pitchFamily="34" charset="0"/>
                <a:cs typeface="Arial" panose="020B0604020202020204" pitchFamily="34" charset="0"/>
              </a:rPr>
              <a:t>Data analysis</a:t>
            </a:r>
          </a:p>
        </p:txBody>
      </p:sp>
      <p:pic>
        <p:nvPicPr>
          <p:cNvPr id="7" name="Picture 6">
            <a:extLst>
              <a:ext uri="{FF2B5EF4-FFF2-40B4-BE49-F238E27FC236}">
                <a16:creationId xmlns:a16="http://schemas.microsoft.com/office/drawing/2014/main" id="{9F61E768-2509-4665-ACD7-19ECE0D9EDC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20623" y="2813269"/>
            <a:ext cx="4576396" cy="3089713"/>
          </a:xfrm>
          <a:prstGeom prst="rect">
            <a:avLst/>
          </a:prstGeom>
        </p:spPr>
      </p:pic>
    </p:spTree>
    <p:extLst>
      <p:ext uri="{BB962C8B-B14F-4D97-AF65-F5344CB8AC3E}">
        <p14:creationId xmlns:p14="http://schemas.microsoft.com/office/powerpoint/2010/main" val="1600729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ody of water&#10;&#10;Description automatically generated">
            <a:extLst>
              <a:ext uri="{FF2B5EF4-FFF2-40B4-BE49-F238E27FC236}">
                <a16:creationId xmlns:a16="http://schemas.microsoft.com/office/drawing/2014/main" id="{D11D291B-F622-4C1E-AF8C-5775E06EF4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909600"/>
          </a:xfrm>
          <a:prstGeom prst="rect">
            <a:avLst/>
          </a:prstGeom>
        </p:spPr>
      </p:pic>
      <p:sp>
        <p:nvSpPr>
          <p:cNvPr id="13" name="TextBox 12">
            <a:extLst>
              <a:ext uri="{FF2B5EF4-FFF2-40B4-BE49-F238E27FC236}">
                <a16:creationId xmlns:a16="http://schemas.microsoft.com/office/drawing/2014/main" id="{1BC11A5E-935E-4576-B1AF-280D0B4D0D4A}"/>
              </a:ext>
            </a:extLst>
          </p:cNvPr>
          <p:cNvSpPr txBox="1"/>
          <p:nvPr/>
        </p:nvSpPr>
        <p:spPr>
          <a:xfrm>
            <a:off x="269455" y="1787815"/>
            <a:ext cx="5604837" cy="4524315"/>
          </a:xfrm>
          <a:prstGeom prst="rect">
            <a:avLst/>
          </a:prstGeom>
          <a:solidFill>
            <a:schemeClr val="bg2"/>
          </a:solidFill>
          <a:ln>
            <a:solidFill>
              <a:schemeClr val="bg2"/>
            </a:solidFill>
          </a:ln>
        </p:spPr>
        <p:txBody>
          <a:bodyPr wrap="square" rtlCol="0">
            <a:spAutoFit/>
          </a:bodyPr>
          <a:lstStyle/>
          <a:p>
            <a:pPr algn="just"/>
            <a:r>
              <a:rPr lang="en-PH" dirty="0"/>
              <a:t>          A choropleth map was also generated to represent relatively the number of tourists visiting a province in terms of color intensity. Shown in </a:t>
            </a:r>
            <a:r>
              <a:rPr lang="en-PH" dirty="0" err="1"/>
              <a:t>YlOrRd</a:t>
            </a:r>
            <a:r>
              <a:rPr lang="en-PH" dirty="0"/>
              <a:t> fill color is the choropleth map. Since there are still negative values in the scale, a </a:t>
            </a:r>
            <a:r>
              <a:rPr lang="en-PH" dirty="0" err="1"/>
              <a:t>numpy</a:t>
            </a:r>
            <a:r>
              <a:rPr lang="en-PH" dirty="0"/>
              <a:t> array was used to scale the threshold as shown in the </a:t>
            </a:r>
            <a:r>
              <a:rPr lang="en-PH" dirty="0" err="1"/>
              <a:t>YlGnBu</a:t>
            </a:r>
            <a:r>
              <a:rPr lang="en-PH" dirty="0"/>
              <a:t> color fill.</a:t>
            </a:r>
          </a:p>
          <a:p>
            <a:pPr algn="just"/>
            <a:r>
              <a:rPr lang="en-PH" dirty="0"/>
              <a:t>           Foursquare credentials were entered for accessing the data on venues existing in each of the province. A function was defined to to obtain the 100 nearby venues with a 500 m radius. A new </a:t>
            </a:r>
            <a:r>
              <a:rPr lang="en-PH" dirty="0" err="1"/>
              <a:t>dataframe</a:t>
            </a:r>
            <a:r>
              <a:rPr lang="en-PH" dirty="0"/>
              <a:t> that contains the venues and the venue categories was formed. One hot encoding was performed to represent data in terms of unique venue. The provinces by the mean frequency of the venue category was then stored in a variable to extract the </a:t>
            </a:r>
            <a:r>
              <a:rPr lang="en-PH" dirty="0" err="1"/>
              <a:t>dataframe</a:t>
            </a:r>
            <a:r>
              <a:rPr lang="en-PH" dirty="0"/>
              <a:t> which contains the provinces and hotel columns.</a:t>
            </a:r>
          </a:p>
        </p:txBody>
      </p:sp>
      <p:sp>
        <p:nvSpPr>
          <p:cNvPr id="26" name="Pentagon 5">
            <a:extLst>
              <a:ext uri="{FF2B5EF4-FFF2-40B4-BE49-F238E27FC236}">
                <a16:creationId xmlns:a16="http://schemas.microsoft.com/office/drawing/2014/main" id="{06B0F9B3-F161-4F1B-8FDF-1D90BEB5F59D}"/>
              </a:ext>
            </a:extLst>
          </p:cNvPr>
          <p:cNvSpPr/>
          <p:nvPr/>
        </p:nvSpPr>
        <p:spPr>
          <a:xfrm>
            <a:off x="22864" y="614970"/>
            <a:ext cx="5506424" cy="919190"/>
          </a:xfrm>
          <a:prstGeom prst="homePlate">
            <a:avLst>
              <a:gd name="adj" fmla="val 43808"/>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a:solidFill>
                  <a:schemeClr val="bg1"/>
                </a:solidFill>
                <a:latin typeface="Arial" panose="020B0604020202020204" pitchFamily="34" charset="0"/>
                <a:cs typeface="Arial" panose="020B0604020202020204" pitchFamily="34" charset="0"/>
              </a:rPr>
              <a:t>Data from Foursquare and visualization</a:t>
            </a:r>
            <a:endParaRPr lang="en-US" sz="2400"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069B25B-0250-40D5-BB8C-7BA078ECB85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19296" y="228890"/>
            <a:ext cx="5224780" cy="3117850"/>
          </a:xfrm>
          <a:prstGeom prst="rect">
            <a:avLst/>
          </a:prstGeom>
        </p:spPr>
      </p:pic>
      <p:pic>
        <p:nvPicPr>
          <p:cNvPr id="9" name="Picture 8">
            <a:extLst>
              <a:ext uri="{FF2B5EF4-FFF2-40B4-BE49-F238E27FC236}">
                <a16:creationId xmlns:a16="http://schemas.microsoft.com/office/drawing/2014/main" id="{C6B0B148-6D2B-4D03-8B5D-247D34A4E3F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219296" y="3511261"/>
            <a:ext cx="5257800" cy="3167380"/>
          </a:xfrm>
          <a:prstGeom prst="rect">
            <a:avLst/>
          </a:prstGeom>
        </p:spPr>
      </p:pic>
    </p:spTree>
    <p:extLst>
      <p:ext uri="{BB962C8B-B14F-4D97-AF65-F5344CB8AC3E}">
        <p14:creationId xmlns:p14="http://schemas.microsoft.com/office/powerpoint/2010/main" val="373272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arge body of water&#10;&#10;Description automatically generated">
            <a:extLst>
              <a:ext uri="{FF2B5EF4-FFF2-40B4-BE49-F238E27FC236}">
                <a16:creationId xmlns:a16="http://schemas.microsoft.com/office/drawing/2014/main" id="{D11D291B-F622-4C1E-AF8C-5775E06EF4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909600"/>
          </a:xfrm>
          <a:prstGeom prst="rect">
            <a:avLst/>
          </a:prstGeom>
        </p:spPr>
      </p:pic>
      <p:sp>
        <p:nvSpPr>
          <p:cNvPr id="11" name="Rectangle 10"/>
          <p:cNvSpPr/>
          <p:nvPr/>
        </p:nvSpPr>
        <p:spPr>
          <a:xfrm>
            <a:off x="6320941" y="2396338"/>
            <a:ext cx="4975761" cy="3923576"/>
          </a:xfrm>
          <a:prstGeom prst="rect">
            <a:avLst/>
          </a:prstGeom>
          <a:gradFill flip="none" rotWithShape="1">
            <a:gsLst>
              <a:gs pos="7000">
                <a:schemeClr val="accent4">
                  <a:lumMod val="50000"/>
                  <a:alpha val="78000"/>
                </a:schemeClr>
              </a:gs>
              <a:gs pos="50000">
                <a:schemeClr val="accent4">
                  <a:lumMod val="75000"/>
                  <a:alpha val="50000"/>
                </a:schemeClr>
              </a:gs>
              <a:gs pos="100000">
                <a:schemeClr val="accent4">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solidFill>
                <a:schemeClr val="bg1"/>
              </a:solidFill>
              <a:latin typeface="Arial" panose="020B0604020202020204" pitchFamily="34" charset="0"/>
              <a:cs typeface="Arial" panose="020B0604020202020204" pitchFamily="34" charset="0"/>
            </a:endParaRPr>
          </a:p>
          <a:p>
            <a:pPr algn="ctr">
              <a:lnSpc>
                <a:spcPct val="150000"/>
              </a:lnSpc>
            </a:pPr>
            <a:endParaRPr lang="en-US" dirty="0">
              <a:solidFill>
                <a:schemeClr val="bg1"/>
              </a:solidFill>
              <a:latin typeface="Arial" panose="020B0604020202020204" pitchFamily="34" charset="0"/>
              <a:cs typeface="Arial" panose="020B0604020202020204" pitchFamily="34" charset="0"/>
            </a:endParaRPr>
          </a:p>
          <a:p>
            <a:pPr algn="ctr">
              <a:lnSpc>
                <a:spcPct val="150000"/>
              </a:lnSpc>
            </a:pPr>
            <a:endParaRPr lang="en-US" dirty="0">
              <a:solidFill>
                <a:schemeClr val="bg1"/>
              </a:solidFill>
              <a:latin typeface="Arial" panose="020B0604020202020204" pitchFamily="34" charset="0"/>
              <a:cs typeface="Arial" panose="020B0604020202020204" pitchFamily="34" charset="0"/>
            </a:endParaRPr>
          </a:p>
          <a:p>
            <a:pPr algn="ctr">
              <a:lnSpc>
                <a:spcPct val="150000"/>
              </a:lnSpc>
            </a:pPr>
            <a:endParaRPr lang="en-US"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BC11A5E-935E-4576-B1AF-280D0B4D0D4A}"/>
              </a:ext>
            </a:extLst>
          </p:cNvPr>
          <p:cNvSpPr txBox="1"/>
          <p:nvPr/>
        </p:nvSpPr>
        <p:spPr>
          <a:xfrm>
            <a:off x="589576" y="1918709"/>
            <a:ext cx="5506424" cy="2246769"/>
          </a:xfrm>
          <a:prstGeom prst="rect">
            <a:avLst/>
          </a:prstGeom>
          <a:solidFill>
            <a:schemeClr val="bg2"/>
          </a:solidFill>
          <a:ln>
            <a:solidFill>
              <a:schemeClr val="bg2"/>
            </a:solidFill>
          </a:ln>
        </p:spPr>
        <p:txBody>
          <a:bodyPr wrap="square" rtlCol="0">
            <a:spAutoFit/>
          </a:bodyPr>
          <a:lstStyle/>
          <a:p>
            <a:pPr algn="just"/>
            <a:r>
              <a:rPr lang="en-PH" sz="2000" dirty="0"/>
              <a:t>          A total of five clusters were done through K-means Clustering to segment the hotel categories. The cluster labels produced were then merged into the original dataset which contains the provinces, their corresponding coordinates, and the total visiting tourists. The results were then visualized through a cluster map.</a:t>
            </a:r>
          </a:p>
        </p:txBody>
      </p:sp>
      <p:sp>
        <p:nvSpPr>
          <p:cNvPr id="26" name="Pentagon 5">
            <a:extLst>
              <a:ext uri="{FF2B5EF4-FFF2-40B4-BE49-F238E27FC236}">
                <a16:creationId xmlns:a16="http://schemas.microsoft.com/office/drawing/2014/main" id="{06B0F9B3-F161-4F1B-8FDF-1D90BEB5F59D}"/>
              </a:ext>
            </a:extLst>
          </p:cNvPr>
          <p:cNvSpPr/>
          <p:nvPr/>
        </p:nvSpPr>
        <p:spPr>
          <a:xfrm>
            <a:off x="22864" y="614970"/>
            <a:ext cx="5506424" cy="919190"/>
          </a:xfrm>
          <a:prstGeom prst="homePlate">
            <a:avLst>
              <a:gd name="adj" fmla="val 43808"/>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bg1"/>
                </a:solidFill>
                <a:latin typeface="Arial" panose="020B0604020202020204" pitchFamily="34" charset="0"/>
                <a:cs typeface="Arial" panose="020B0604020202020204" pitchFamily="34" charset="0"/>
              </a:rPr>
              <a:t>Clustering using K-Means</a:t>
            </a:r>
          </a:p>
        </p:txBody>
      </p:sp>
      <p:pic>
        <p:nvPicPr>
          <p:cNvPr id="8" name="Picture 7">
            <a:extLst>
              <a:ext uri="{FF2B5EF4-FFF2-40B4-BE49-F238E27FC236}">
                <a16:creationId xmlns:a16="http://schemas.microsoft.com/office/drawing/2014/main" id="{A4BBBCBC-E8D1-41A0-8934-12E72BCBBF66}"/>
              </a:ext>
            </a:extLst>
          </p:cNvPr>
          <p:cNvPicPr/>
          <p:nvPr/>
        </p:nvPicPr>
        <p:blipFill rotWithShape="1">
          <a:blip r:embed="rId3" cstate="print">
            <a:extLst>
              <a:ext uri="{28A0092B-C50C-407E-A947-70E740481C1C}">
                <a14:useLocalDpi xmlns:a14="http://schemas.microsoft.com/office/drawing/2010/main" val="0"/>
              </a:ext>
            </a:extLst>
          </a:blip>
          <a:srcRect l="8757" r="20578"/>
          <a:stretch/>
        </p:blipFill>
        <p:spPr>
          <a:xfrm>
            <a:off x="6676540" y="1806652"/>
            <a:ext cx="4264561" cy="3923576"/>
          </a:xfrm>
          <a:prstGeom prst="rect">
            <a:avLst/>
          </a:prstGeom>
        </p:spPr>
      </p:pic>
    </p:spTree>
    <p:extLst>
      <p:ext uri="{BB962C8B-B14F-4D97-AF65-F5344CB8AC3E}">
        <p14:creationId xmlns:p14="http://schemas.microsoft.com/office/powerpoint/2010/main" val="700295934"/>
      </p:ext>
    </p:extLst>
  </p:cSld>
  <p:clrMapOvr>
    <a:masterClrMapping/>
  </p:clrMapOvr>
</p:sld>
</file>

<file path=ppt/theme/theme1.xml><?xml version="1.0" encoding="utf-8"?>
<a:theme xmlns:a="http://schemas.openxmlformats.org/drawingml/2006/main" name="Office Theme">
  <a:themeElements>
    <a:clrScheme name="Wonderland">
      <a:dk1>
        <a:sysClr val="windowText" lastClr="000000"/>
      </a:dk1>
      <a:lt1>
        <a:sysClr val="window" lastClr="FFFFFF"/>
      </a:lt1>
      <a:dk2>
        <a:srgbClr val="44546A"/>
      </a:dk2>
      <a:lt2>
        <a:srgbClr val="E7E6E6"/>
      </a:lt2>
      <a:accent1>
        <a:srgbClr val="EA3D15"/>
      </a:accent1>
      <a:accent2>
        <a:srgbClr val="F99325"/>
      </a:accent2>
      <a:accent3>
        <a:srgbClr val="6DAF27"/>
      </a:accent3>
      <a:accent4>
        <a:srgbClr val="188ED6"/>
      </a:accent4>
      <a:accent5>
        <a:srgbClr val="4EB9C1"/>
      </a:accent5>
      <a:accent6>
        <a:srgbClr val="73166F"/>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497</TotalTime>
  <Words>1428</Words>
  <Application>Microsoft Office PowerPoint</Application>
  <PresentationFormat>Widescreen</PresentationFormat>
  <Paragraphs>119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sclauguico@outlook.com</cp:lastModifiedBy>
  <cp:revision>116</cp:revision>
  <dcterms:created xsi:type="dcterms:W3CDTF">2015-06-19T07:08:12Z</dcterms:created>
  <dcterms:modified xsi:type="dcterms:W3CDTF">2020-07-15T11:37:22Z</dcterms:modified>
  <cp:category>Presentations, Business Presentations, Free PowerPoint Templates</cp:category>
  <cp:contentStatus>Template</cp:contentStatus>
</cp:coreProperties>
</file>